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5" r:id="rId3"/>
    <p:sldId id="260" r:id="rId4"/>
    <p:sldId id="316" r:id="rId5"/>
    <p:sldId id="261" r:id="rId6"/>
    <p:sldId id="299" r:id="rId7"/>
    <p:sldId id="300" r:id="rId8"/>
    <p:sldId id="301" r:id="rId9"/>
    <p:sldId id="302" r:id="rId10"/>
    <p:sldId id="263" r:id="rId11"/>
    <p:sldId id="264" r:id="rId12"/>
    <p:sldId id="265" r:id="rId13"/>
    <p:sldId id="312" r:id="rId14"/>
    <p:sldId id="266" r:id="rId15"/>
    <p:sldId id="270" r:id="rId16"/>
    <p:sldId id="271" r:id="rId17"/>
    <p:sldId id="272" r:id="rId18"/>
    <p:sldId id="317" r:id="rId19"/>
    <p:sldId id="274" r:id="rId20"/>
    <p:sldId id="318" r:id="rId21"/>
    <p:sldId id="303" r:id="rId22"/>
    <p:sldId id="277" r:id="rId23"/>
    <p:sldId id="278" r:id="rId24"/>
    <p:sldId id="279" r:id="rId25"/>
    <p:sldId id="314" r:id="rId26"/>
    <p:sldId id="280" r:id="rId27"/>
    <p:sldId id="320" r:id="rId28"/>
    <p:sldId id="32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04" autoAdjust="0"/>
    <p:restoredTop sz="94660"/>
  </p:normalViewPr>
  <p:slideViewPr>
    <p:cSldViewPr>
      <p:cViewPr varScale="1">
        <p:scale>
          <a:sx n="68" d="100"/>
          <a:sy n="68" d="100"/>
        </p:scale>
        <p:origin x="-144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7BF61A-2A33-4802-97D3-BDBCBFA9DF7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1894253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7BF61A-2A33-4802-97D3-BDBCBFA9DF7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213630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7BF61A-2A33-4802-97D3-BDBCBFA9DF7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99361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7BF61A-2A33-4802-97D3-BDBCBFA9DF72}"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310859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7BF61A-2A33-4802-97D3-BDBCBFA9DF72}" type="datetimeFigureOut">
              <a:rPr lang="en-US" smtClean="0"/>
              <a:pPr/>
              <a:t>2/23/2018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4116479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7BF61A-2A33-4802-97D3-BDBCBFA9DF72}" type="datetimeFigureOut">
              <a:rPr lang="en-US" smtClean="0"/>
              <a:pPr/>
              <a:t>2/23/2018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2186567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7BF61A-2A33-4802-97D3-BDBCBFA9DF72}" type="datetimeFigureOut">
              <a:rPr lang="en-US" smtClean="0"/>
              <a:pPr/>
              <a:t>2/23/2018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1710790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7BF61A-2A33-4802-97D3-BDBCBFA9DF72}"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1060502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7BF61A-2A33-4802-97D3-BDBCBFA9DF72}"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75897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7BF61A-2A33-4802-97D3-BDBCBFA9DF7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3120914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7BF61A-2A33-4802-97D3-BDBCBFA9DF7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1801512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7BF61A-2A33-4802-97D3-BDBCBFA9DF72}" type="datetimeFigureOut">
              <a:rPr lang="en-US" smtClean="0"/>
              <a:pPr/>
              <a:t>2/23/2018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6204F1-9A1C-4EFE-B3C4-2273156B2610}" type="slidenum">
              <a:rPr lang="en-US" smtClean="0"/>
              <a:pPr/>
              <a:t>‹#›</a:t>
            </a:fld>
            <a:endParaRPr lang="en-US"/>
          </a:p>
        </p:txBody>
      </p:sp>
    </p:spTree>
    <p:extLst>
      <p:ext uri="{BB962C8B-B14F-4D97-AF65-F5344CB8AC3E}">
        <p14:creationId xmlns:p14="http://schemas.microsoft.com/office/powerpoint/2010/main" xmlns="" val="412812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458200" cy="6248400"/>
          </a:xfrm>
        </p:spPr>
        <p:style>
          <a:lnRef idx="3">
            <a:schemeClr val="lt1"/>
          </a:lnRef>
          <a:fillRef idx="1">
            <a:schemeClr val="accent1"/>
          </a:fillRef>
          <a:effectRef idx="1">
            <a:schemeClr val="accent1"/>
          </a:effectRef>
          <a:fontRef idx="minor">
            <a:schemeClr val="lt1"/>
          </a:fontRef>
        </p:style>
        <p:txBody>
          <a:bodyPr>
            <a:normAutofit/>
          </a:bodyPr>
          <a:lstStyle/>
          <a:p>
            <a:r>
              <a:rPr lang="en-US" sz="3200" b="1" dirty="0" smtClean="0"/>
              <a:t>TRỌNG TÂM CÔNG TÁC MẶT TRẬN THAM GIA XÂY DỰNG ĐẢNG, CHÍNH QUYỀN NĂM 2018</a:t>
            </a:r>
            <a:r>
              <a:rPr lang="en-US" sz="3200" dirty="0" smtClean="0"/>
              <a:t/>
            </a:r>
            <a:br>
              <a:rPr lang="en-US" sz="3200" dirty="0" smtClean="0"/>
            </a:br>
            <a:r>
              <a:rPr lang="en-US" sz="3200" b="1" dirty="0" smtClean="0"/>
              <a:t> </a:t>
            </a:r>
            <a:r>
              <a:rPr lang="en-US" sz="3200" dirty="0" smtClean="0"/>
              <a:t/>
            </a:r>
            <a:br>
              <a:rPr lang="en-US" sz="3200" dirty="0" smtClean="0"/>
            </a:br>
            <a:r>
              <a:rPr lang="en-US" sz="3200" b="1" dirty="0" err="1" smtClean="0"/>
              <a:t>Chủ</a:t>
            </a:r>
            <a:r>
              <a:rPr lang="en-US" sz="3200" b="1" dirty="0" smtClean="0"/>
              <a:t> </a:t>
            </a:r>
            <a:r>
              <a:rPr lang="en-US" sz="3200" b="1" dirty="0" err="1" smtClean="0"/>
              <a:t>đề</a:t>
            </a:r>
            <a:r>
              <a:rPr lang="en-US" sz="3200" b="1" dirty="0" smtClean="0"/>
              <a:t> </a:t>
            </a:r>
            <a:r>
              <a:rPr lang="en-US" sz="3200" b="1" dirty="0" err="1" smtClean="0"/>
              <a:t>công</a:t>
            </a:r>
            <a:r>
              <a:rPr lang="en-US" sz="3200" b="1" dirty="0" smtClean="0"/>
              <a:t> </a:t>
            </a:r>
            <a:r>
              <a:rPr lang="en-US" sz="3200" b="1" dirty="0" err="1" smtClean="0"/>
              <a:t>tác</a:t>
            </a:r>
            <a:r>
              <a:rPr lang="en-US" sz="3200" b="1" dirty="0" smtClean="0"/>
              <a:t> </a:t>
            </a:r>
            <a:r>
              <a:rPr lang="en-US" sz="3200" b="1" dirty="0" err="1" smtClean="0"/>
              <a:t>năm</a:t>
            </a:r>
            <a:r>
              <a:rPr lang="en-US" sz="3200" b="1" dirty="0" smtClean="0"/>
              <a:t> </a:t>
            </a:r>
            <a:r>
              <a:rPr lang="en-US" sz="3200" b="1" dirty="0" err="1" smtClean="0"/>
              <a:t>là</a:t>
            </a:r>
            <a:r>
              <a:rPr lang="en-US" sz="3200" b="1" dirty="0" smtClean="0"/>
              <a:t>   </a:t>
            </a:r>
            <a:r>
              <a:rPr lang="en-US" sz="3200" dirty="0" smtClean="0"/>
              <a:t/>
            </a:r>
            <a:br>
              <a:rPr lang="en-US" sz="3200" dirty="0" smtClean="0"/>
            </a:br>
            <a:r>
              <a:rPr lang="en-US" sz="3200" b="1" dirty="0" smtClean="0"/>
              <a:t> “</a:t>
            </a:r>
            <a:r>
              <a:rPr lang="en-US" sz="3200" b="1" i="1" dirty="0" err="1" smtClean="0"/>
              <a:t>Tạo</a:t>
            </a:r>
            <a:r>
              <a:rPr lang="en-US" sz="3200" b="1" i="1" dirty="0" smtClean="0"/>
              <a:t> </a:t>
            </a:r>
            <a:r>
              <a:rPr lang="en-US" sz="3200" b="1" i="1" dirty="0" err="1" smtClean="0"/>
              <a:t>bước</a:t>
            </a:r>
            <a:r>
              <a:rPr lang="en-US" sz="3200" b="1" i="1" dirty="0" smtClean="0"/>
              <a:t> </a:t>
            </a:r>
            <a:r>
              <a:rPr lang="en-US" sz="3200" b="1" i="1" dirty="0" err="1" smtClean="0"/>
              <a:t>chuyển</a:t>
            </a:r>
            <a:r>
              <a:rPr lang="en-US" sz="3200" b="1" i="1" dirty="0" smtClean="0"/>
              <a:t> </a:t>
            </a:r>
            <a:r>
              <a:rPr lang="en-US" sz="3200" b="1" i="1" dirty="0" err="1" smtClean="0"/>
              <a:t>biến</a:t>
            </a:r>
            <a:r>
              <a:rPr lang="en-US" sz="3200" b="1" i="1" dirty="0" smtClean="0"/>
              <a:t> </a:t>
            </a:r>
            <a:r>
              <a:rPr lang="en-US" sz="3200" b="1" i="1" dirty="0" err="1" smtClean="0"/>
              <a:t>rõ</a:t>
            </a:r>
            <a:r>
              <a:rPr lang="en-US" sz="3200" b="1" i="1" dirty="0" smtClean="0"/>
              <a:t> </a:t>
            </a:r>
            <a:r>
              <a:rPr lang="en-US" sz="3200" b="1" i="1" dirty="0" err="1" smtClean="0"/>
              <a:t>nét</a:t>
            </a:r>
            <a:r>
              <a:rPr lang="en-US" sz="3200" b="1" i="1" dirty="0" smtClean="0"/>
              <a:t> </a:t>
            </a:r>
            <a:r>
              <a:rPr lang="en-US" sz="3200" b="1" i="1" dirty="0" err="1" smtClean="0"/>
              <a:t>trong</a:t>
            </a:r>
            <a:r>
              <a:rPr lang="en-US" sz="3200" b="1" i="1" dirty="0" smtClean="0"/>
              <a:t> </a:t>
            </a:r>
            <a:r>
              <a:rPr lang="en-US" sz="3200" b="1" i="1" dirty="0" err="1" smtClean="0"/>
              <a:t>giám</a:t>
            </a:r>
            <a:r>
              <a:rPr lang="en-US" sz="3200" b="1" i="1" dirty="0" smtClean="0"/>
              <a:t> </a:t>
            </a:r>
            <a:r>
              <a:rPr lang="en-US" sz="3200" b="1" i="1" dirty="0" err="1" smtClean="0"/>
              <a:t>sát</a:t>
            </a:r>
            <a:r>
              <a:rPr lang="en-US" sz="3200" b="1" i="1" dirty="0" smtClean="0"/>
              <a:t>, </a:t>
            </a:r>
            <a:r>
              <a:rPr lang="en-US" sz="3200" b="1" i="1" dirty="0" err="1" smtClean="0"/>
              <a:t>phản</a:t>
            </a:r>
            <a:r>
              <a:rPr lang="en-US" sz="3200" b="1" i="1" dirty="0" smtClean="0"/>
              <a:t> </a:t>
            </a:r>
            <a:r>
              <a:rPr lang="en-US" sz="3200" b="1" i="1" dirty="0" err="1" smtClean="0"/>
              <a:t>biện</a:t>
            </a:r>
            <a:r>
              <a:rPr lang="en-US" sz="3200" b="1" i="1" dirty="0" smtClean="0"/>
              <a:t> </a:t>
            </a:r>
            <a:r>
              <a:rPr lang="en-US" sz="3200" b="1" i="1" dirty="0" err="1" smtClean="0"/>
              <a:t>xã</a:t>
            </a:r>
            <a:r>
              <a:rPr lang="en-US" sz="3200" b="1" i="1" dirty="0" smtClean="0"/>
              <a:t> </a:t>
            </a:r>
            <a:r>
              <a:rPr lang="en-US" sz="3200" b="1" i="1" dirty="0" err="1" smtClean="0"/>
              <a:t>hội</a:t>
            </a:r>
            <a:r>
              <a:rPr lang="en-US" sz="3200" b="1" i="1" dirty="0" smtClean="0"/>
              <a:t>”</a:t>
            </a:r>
            <a:r>
              <a:rPr lang="en-US" sz="3200" dirty="0" smtClean="0"/>
              <a:t/>
            </a:r>
            <a:br>
              <a:rPr lang="en-US" sz="3200" dirty="0" smtClean="0"/>
            </a:br>
            <a:r>
              <a:rPr lang="en-US" sz="3200" i="1" dirty="0" smtClean="0">
                <a:latin typeface="Times New Roman" pitchFamily="18" charset="0"/>
                <a:cs typeface="Times New Roman" pitchFamily="18" charset="0"/>
              </a:rPr>
              <a:t/>
            </a:r>
            <a:br>
              <a:rPr lang="en-US" sz="3200" i="1"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521165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fontScale="90000"/>
          </a:bodyPr>
          <a:lstStyle/>
          <a:p>
            <a:r>
              <a:rPr lang="nl-NL" b="1" dirty="0" smtClean="0"/>
              <a:t>Nội dung công tác dân chủ- pháp luật</a:t>
            </a:r>
            <a:endParaRPr lang="en-US" dirty="0"/>
          </a:p>
        </p:txBody>
      </p:sp>
      <p:sp>
        <p:nvSpPr>
          <p:cNvPr id="3" name="Content Placeholder 2"/>
          <p:cNvSpPr>
            <a:spLocks noGrp="1"/>
          </p:cNvSpPr>
          <p:nvPr>
            <p:ph idx="1"/>
          </p:nvPr>
        </p:nvSpPr>
        <p:spPr>
          <a:solidFill>
            <a:schemeClr val="accent1"/>
          </a:solidFill>
        </p:spPr>
        <p:txBody>
          <a:bodyPr>
            <a:normAutofit fontScale="85000" lnSpcReduction="20000"/>
          </a:bodyPr>
          <a:lstStyle/>
          <a:p>
            <a:pPr>
              <a:buNone/>
            </a:pPr>
            <a:r>
              <a:rPr lang="nl-NL" dirty="0" smtClean="0"/>
              <a:t>     </a:t>
            </a:r>
            <a:r>
              <a:rPr lang="nl-NL" dirty="0" smtClean="0">
                <a:solidFill>
                  <a:schemeClr val="bg1"/>
                </a:solidFill>
              </a:rPr>
              <a:t>1. Công tác tham gia xây dựng chính sách, pháp luật; </a:t>
            </a:r>
            <a:r>
              <a:rPr lang="en-US" dirty="0" smtClean="0">
                <a:solidFill>
                  <a:schemeClr val="bg1"/>
                </a:solidFill>
              </a:rPr>
              <a:t/>
            </a:r>
            <a:br>
              <a:rPr lang="en-US" dirty="0" smtClean="0">
                <a:solidFill>
                  <a:schemeClr val="bg1"/>
                </a:solidFill>
              </a:rPr>
            </a:br>
            <a:r>
              <a:rPr lang="nl-NL" dirty="0" smtClean="0">
                <a:solidFill>
                  <a:schemeClr val="bg1"/>
                </a:solidFill>
              </a:rPr>
              <a:t>2. Công tác tuyên truyền, phổ biến chính sách, PL</a:t>
            </a:r>
            <a:r>
              <a:rPr lang="en-US" dirty="0" smtClean="0">
                <a:solidFill>
                  <a:schemeClr val="bg1"/>
                </a:solidFill>
              </a:rPr>
              <a:t/>
            </a:r>
            <a:br>
              <a:rPr lang="en-US" dirty="0" smtClean="0">
                <a:solidFill>
                  <a:schemeClr val="bg1"/>
                </a:solidFill>
              </a:rPr>
            </a:br>
            <a:r>
              <a:rPr lang="en-US" dirty="0" smtClean="0">
                <a:solidFill>
                  <a:schemeClr val="bg1"/>
                </a:solidFill>
              </a:rPr>
              <a:t>3</a:t>
            </a:r>
            <a:r>
              <a:rPr lang="vi-VN" dirty="0" smtClean="0">
                <a:solidFill>
                  <a:schemeClr val="bg1"/>
                </a:solidFill>
              </a:rPr>
              <a:t>. Công tác giám sát </a:t>
            </a:r>
            <a:r>
              <a:rPr lang="en-US" dirty="0" smtClean="0">
                <a:solidFill>
                  <a:schemeClr val="bg1"/>
                </a:solidFill>
              </a:rPr>
              <a:t/>
            </a:r>
            <a:br>
              <a:rPr lang="en-US" dirty="0" smtClean="0">
                <a:solidFill>
                  <a:schemeClr val="bg1"/>
                </a:solidFill>
              </a:rPr>
            </a:br>
            <a:r>
              <a:rPr lang="en-US" dirty="0" smtClean="0">
                <a:solidFill>
                  <a:schemeClr val="bg1"/>
                </a:solidFill>
              </a:rPr>
              <a:t>4. </a:t>
            </a:r>
            <a:r>
              <a:rPr lang="en-US" dirty="0" err="1" smtClean="0">
                <a:solidFill>
                  <a:schemeClr val="bg1"/>
                </a:solidFill>
              </a:rPr>
              <a:t>Công</a:t>
            </a:r>
            <a:r>
              <a:rPr lang="en-US" dirty="0" smtClean="0">
                <a:solidFill>
                  <a:schemeClr val="bg1"/>
                </a:solidFill>
              </a:rPr>
              <a:t> </a:t>
            </a:r>
            <a:r>
              <a:rPr lang="en-US" dirty="0" err="1" smtClean="0">
                <a:solidFill>
                  <a:schemeClr val="bg1"/>
                </a:solidFill>
              </a:rPr>
              <a:t>tác</a:t>
            </a:r>
            <a:r>
              <a:rPr lang="vi-VN" dirty="0" smtClean="0">
                <a:solidFill>
                  <a:schemeClr val="bg1"/>
                </a:solidFill>
              </a:rPr>
              <a:t> phản biện xã hội</a:t>
            </a:r>
            <a:r>
              <a:rPr lang="en-US" dirty="0" smtClean="0">
                <a:solidFill>
                  <a:schemeClr val="bg1"/>
                </a:solidFill>
              </a:rPr>
              <a:t/>
            </a:r>
            <a:br>
              <a:rPr lang="en-US" dirty="0" smtClean="0">
                <a:solidFill>
                  <a:schemeClr val="bg1"/>
                </a:solidFill>
              </a:rPr>
            </a:br>
            <a:r>
              <a:rPr lang="en-US" dirty="0" smtClean="0">
                <a:solidFill>
                  <a:schemeClr val="bg1"/>
                </a:solidFill>
              </a:rPr>
              <a:t>5</a:t>
            </a:r>
            <a:r>
              <a:rPr lang="vi-VN" dirty="0" smtClean="0">
                <a:solidFill>
                  <a:schemeClr val="bg1"/>
                </a:solidFill>
              </a:rPr>
              <a:t>. Tổ chức tốt các cuộc tiếp xúc cử tri; phối hợp tổng hợp ý kiến, kiến nghị của cử tri và nhân dân</a:t>
            </a:r>
            <a:r>
              <a:rPr lang="en-US" dirty="0" smtClean="0">
                <a:solidFill>
                  <a:schemeClr val="bg1"/>
                </a:solidFill>
              </a:rPr>
              <a:t/>
            </a:r>
            <a:br>
              <a:rPr lang="en-US" dirty="0" smtClean="0">
                <a:solidFill>
                  <a:schemeClr val="bg1"/>
                </a:solidFill>
              </a:rPr>
            </a:br>
            <a:r>
              <a:rPr lang="en-US" dirty="0" smtClean="0">
                <a:solidFill>
                  <a:schemeClr val="bg1"/>
                </a:solidFill>
              </a:rPr>
              <a:t>6</a:t>
            </a:r>
            <a:r>
              <a:rPr lang="vi-VN" dirty="0" smtClean="0">
                <a:solidFill>
                  <a:schemeClr val="bg1"/>
                </a:solidFill>
              </a:rPr>
              <a:t>. Công tác tiếp công dân và tham gia giải quyết khiếu nại, tố cáo</a:t>
            </a:r>
            <a:r>
              <a:rPr lang="en-US" dirty="0" smtClean="0">
                <a:solidFill>
                  <a:schemeClr val="bg1"/>
                </a:solidFill>
              </a:rPr>
              <a:t/>
            </a:r>
            <a:br>
              <a:rPr lang="en-US" dirty="0" smtClean="0">
                <a:solidFill>
                  <a:schemeClr val="bg1"/>
                </a:solidFill>
              </a:rPr>
            </a:br>
            <a:r>
              <a:rPr lang="en-US" dirty="0" smtClean="0">
                <a:solidFill>
                  <a:schemeClr val="bg1"/>
                </a:solidFill>
              </a:rPr>
              <a:t>7. </a:t>
            </a:r>
            <a:r>
              <a:rPr lang="en-US" dirty="0" err="1" smtClean="0">
                <a:solidFill>
                  <a:schemeClr val="bg1"/>
                </a:solidFill>
              </a:rPr>
              <a:t>Tích</a:t>
            </a:r>
            <a:r>
              <a:rPr lang="en-US" dirty="0" smtClean="0">
                <a:solidFill>
                  <a:schemeClr val="bg1"/>
                </a:solidFill>
              </a:rPr>
              <a:t> </a:t>
            </a:r>
            <a:r>
              <a:rPr lang="en-US" dirty="0" err="1" smtClean="0">
                <a:solidFill>
                  <a:schemeClr val="bg1"/>
                </a:solidFill>
              </a:rPr>
              <a:t>cực</a:t>
            </a:r>
            <a:r>
              <a:rPr lang="en-US" dirty="0" smtClean="0">
                <a:solidFill>
                  <a:schemeClr val="bg1"/>
                </a:solidFill>
              </a:rPr>
              <a:t> </a:t>
            </a:r>
            <a:r>
              <a:rPr lang="en-US" dirty="0" err="1" smtClean="0">
                <a:solidFill>
                  <a:schemeClr val="bg1"/>
                </a:solidFill>
              </a:rPr>
              <a:t>tham</a:t>
            </a:r>
            <a:r>
              <a:rPr lang="en-US" dirty="0" smtClean="0">
                <a:solidFill>
                  <a:schemeClr val="bg1"/>
                </a:solidFill>
              </a:rPr>
              <a:t> </a:t>
            </a:r>
            <a:r>
              <a:rPr lang="en-US" dirty="0" err="1" smtClean="0">
                <a:solidFill>
                  <a:schemeClr val="bg1"/>
                </a:solidFill>
              </a:rPr>
              <a:t>gia</a:t>
            </a:r>
            <a:r>
              <a:rPr lang="en-US" dirty="0" smtClean="0">
                <a:solidFill>
                  <a:schemeClr val="bg1"/>
                </a:solidFill>
              </a:rPr>
              <a:t> </a:t>
            </a:r>
            <a:r>
              <a:rPr lang="en-US" dirty="0" err="1" smtClean="0">
                <a:solidFill>
                  <a:schemeClr val="bg1"/>
                </a:solidFill>
              </a:rPr>
              <a:t>góp</a:t>
            </a:r>
            <a:r>
              <a:rPr lang="en-US" dirty="0" smtClean="0">
                <a:solidFill>
                  <a:schemeClr val="bg1"/>
                </a:solidFill>
              </a:rPr>
              <a:t> ý </a:t>
            </a:r>
            <a:r>
              <a:rPr lang="en-US" dirty="0" err="1" smtClean="0">
                <a:solidFill>
                  <a:schemeClr val="bg1"/>
                </a:solidFill>
              </a:rPr>
              <a:t>kiến</a:t>
            </a:r>
            <a:r>
              <a:rPr lang="en-US" dirty="0" smtClean="0">
                <a:solidFill>
                  <a:schemeClr val="bg1"/>
                </a:solidFill>
              </a:rPr>
              <a:t> </a:t>
            </a:r>
            <a:r>
              <a:rPr lang="en-US" dirty="0" err="1" smtClean="0">
                <a:solidFill>
                  <a:schemeClr val="bg1"/>
                </a:solidFill>
              </a:rPr>
              <a:t>xây</a:t>
            </a:r>
            <a:r>
              <a:rPr lang="en-US" dirty="0" smtClean="0">
                <a:solidFill>
                  <a:schemeClr val="bg1"/>
                </a:solidFill>
              </a:rPr>
              <a:t> </a:t>
            </a:r>
            <a:r>
              <a:rPr lang="en-US" dirty="0" err="1" smtClean="0">
                <a:solidFill>
                  <a:schemeClr val="bg1"/>
                </a:solidFill>
              </a:rPr>
              <a:t>dựng</a:t>
            </a:r>
            <a:r>
              <a:rPr lang="en-US" dirty="0" smtClean="0">
                <a:solidFill>
                  <a:schemeClr val="bg1"/>
                </a:solidFill>
              </a:rPr>
              <a:t> </a:t>
            </a:r>
            <a:r>
              <a:rPr lang="en-US" dirty="0" err="1" smtClean="0">
                <a:solidFill>
                  <a:schemeClr val="bg1"/>
                </a:solidFill>
              </a:rPr>
              <a:t>Đảng</a:t>
            </a:r>
            <a:r>
              <a:rPr lang="en-US" dirty="0" smtClean="0">
                <a:solidFill>
                  <a:schemeClr val="bg1"/>
                </a:solidFill>
              </a:rPr>
              <a:t>, </a:t>
            </a:r>
            <a:r>
              <a:rPr lang="en-US" dirty="0" err="1" smtClean="0">
                <a:solidFill>
                  <a:schemeClr val="bg1"/>
                </a:solidFill>
              </a:rPr>
              <a:t>xây</a:t>
            </a:r>
            <a:r>
              <a:rPr lang="en-US" dirty="0" smtClean="0">
                <a:solidFill>
                  <a:schemeClr val="bg1"/>
                </a:solidFill>
              </a:rPr>
              <a:t> </a:t>
            </a:r>
            <a:r>
              <a:rPr lang="en-US" dirty="0" err="1" smtClean="0">
                <a:solidFill>
                  <a:schemeClr val="bg1"/>
                </a:solidFill>
              </a:rPr>
              <a:t>dựng</a:t>
            </a:r>
            <a:r>
              <a:rPr lang="en-US" dirty="0" smtClean="0">
                <a:solidFill>
                  <a:schemeClr val="bg1"/>
                </a:solidFill>
              </a:rPr>
              <a:t> </a:t>
            </a:r>
            <a:r>
              <a:rPr lang="en-US" dirty="0" err="1" smtClean="0">
                <a:solidFill>
                  <a:schemeClr val="bg1"/>
                </a:solidFill>
              </a:rPr>
              <a:t>chính</a:t>
            </a:r>
            <a:r>
              <a:rPr lang="en-US" dirty="0" smtClean="0">
                <a:solidFill>
                  <a:schemeClr val="bg1"/>
                </a:solidFill>
              </a:rPr>
              <a:t> </a:t>
            </a:r>
            <a:r>
              <a:rPr lang="en-US" dirty="0" err="1" smtClean="0">
                <a:solidFill>
                  <a:schemeClr val="bg1"/>
                </a:solidFill>
              </a:rPr>
              <a:t>quyền</a:t>
            </a:r>
            <a:r>
              <a:rPr lang="en-US" dirty="0" smtClean="0">
                <a:solidFill>
                  <a:schemeClr val="bg1"/>
                </a:solidFill>
              </a:rPr>
              <a:t/>
            </a:r>
            <a:br>
              <a:rPr lang="en-US" dirty="0" smtClean="0">
                <a:solidFill>
                  <a:schemeClr val="bg1"/>
                </a:solidFill>
              </a:rPr>
            </a:br>
            <a:r>
              <a:rPr lang="nl-NL" dirty="0" smtClean="0">
                <a:solidFill>
                  <a:schemeClr val="bg1"/>
                </a:solidFill>
              </a:rPr>
              <a:t>8. Thực hiện Chương trình hành động của MTTQ Việt Nam thực hiện công tác phòng, chống tham nhũng, lãng phí giai đoạn 2018-2019</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style>
          <a:lnRef idx="2">
            <a:schemeClr val="accent1">
              <a:shade val="50000"/>
            </a:schemeClr>
          </a:lnRef>
          <a:fillRef idx="1">
            <a:schemeClr val="accent1"/>
          </a:fillRef>
          <a:effectRef idx="0">
            <a:schemeClr val="accent1"/>
          </a:effectRef>
          <a:fontRef idx="minor">
            <a:schemeClr val="lt1"/>
          </a:fontRef>
        </p:style>
        <p:txBody>
          <a:bodyPr/>
          <a:lstStyle/>
          <a:p>
            <a:pPr algn="just"/>
            <a:endParaRPr lang="en-US" dirty="0" smtClean="0"/>
          </a:p>
          <a:p>
            <a:pPr algn="just"/>
            <a:endParaRPr lang="nl-NL" b="1" dirty="0" smtClean="0"/>
          </a:p>
          <a:p>
            <a:pPr algn="just"/>
            <a:endParaRPr lang="nl-NL" b="1" dirty="0" smtClean="0"/>
          </a:p>
          <a:p>
            <a:pPr algn="just"/>
            <a:r>
              <a:rPr lang="nl-NL" b="1" dirty="0" smtClean="0"/>
              <a:t>Các nhiệm vụ của công tác dân chủ- pháp luật của Mặt trận Tổ quốc Việt Nam góp phần xây dựng Đảng, xây dựng chính quyền vững mạnh.</a:t>
            </a:r>
            <a:endParaRPr lang="en-US" dirty="0" smtClean="0"/>
          </a:p>
          <a:p>
            <a:pPr algn="just"/>
            <a:endParaRPr lang="en-US" dirty="0"/>
          </a:p>
        </p:txBody>
      </p:sp>
    </p:spTree>
    <p:extLst>
      <p:ext uri="{BB962C8B-B14F-4D97-AF65-F5344CB8AC3E}">
        <p14:creationId xmlns:p14="http://schemas.microsoft.com/office/powerpoint/2010/main" xmlns="" val="2593313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867400"/>
            <a:ext cx="8229600" cy="258763"/>
          </a:xfrm>
        </p:spPr>
        <p:txBody>
          <a:bodyPr>
            <a:normAutofit fontScale="40000" lnSpcReduction="20000"/>
          </a:bodyPr>
          <a:lstStyle/>
          <a:p>
            <a:endParaRPr lang="en-US" dirty="0"/>
          </a:p>
        </p:txBody>
      </p:sp>
      <p:sp>
        <p:nvSpPr>
          <p:cNvPr id="4" name="Title 1"/>
          <p:cNvSpPr>
            <a:spLocks noGrp="1"/>
          </p:cNvSpPr>
          <p:nvPr>
            <p:ph type="title"/>
          </p:nvPr>
        </p:nvSpPr>
        <p:spPr>
          <a:xfrm>
            <a:off x="457200" y="274638"/>
            <a:ext cx="8229600" cy="3230562"/>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nl-NL" sz="2800" b="1" dirty="0" smtClean="0"/>
              <a:t>II. CÁC NỘI DUNG CỤ THỂ</a:t>
            </a:r>
            <a:br>
              <a:rPr lang="nl-NL" sz="2800" b="1" dirty="0" smtClean="0"/>
            </a:b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nl-NL" sz="2400" b="1" dirty="0" smtClean="0"/>
              <a:t>1. Công tác tham gia xây dựng chính sách pháp luật</a:t>
            </a:r>
            <a:r>
              <a:rPr lang="en-US" sz="2400" dirty="0" smtClean="0"/>
              <a:t/>
            </a:r>
            <a:br>
              <a:rPr lang="en-US" sz="2400" dirty="0" smtClean="0"/>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53000"/>
          </a:xfrm>
        </p:spPr>
        <p:style>
          <a:lnRef idx="2">
            <a:schemeClr val="accent1">
              <a:shade val="50000"/>
            </a:schemeClr>
          </a:lnRef>
          <a:fillRef idx="1">
            <a:schemeClr val="accent1"/>
          </a:fillRef>
          <a:effectRef idx="0">
            <a:schemeClr val="accent1"/>
          </a:effectRef>
          <a:fontRef idx="minor">
            <a:schemeClr val="lt1"/>
          </a:fontRef>
        </p:style>
        <p:txBody>
          <a:bodyPr>
            <a:normAutofit fontScale="85000" lnSpcReduction="20000"/>
          </a:bodyPr>
          <a:lstStyle/>
          <a:p>
            <a:pPr algn="just">
              <a:buNone/>
            </a:pPr>
            <a:r>
              <a:rPr lang="nl-NL" b="1" i="1" dirty="0" smtClean="0"/>
              <a:t>* Ở TW, tập trung phối hợp với các bộ, ngành:</a:t>
            </a:r>
          </a:p>
          <a:p>
            <a:pPr algn="just">
              <a:buNone/>
            </a:pPr>
            <a:r>
              <a:rPr lang="nl-NL" dirty="0" smtClean="0"/>
              <a:t>- Sơ kết 5 năm QĐ 217-QĐ/TW, QĐ 218- QĐ/TW của Bộ Chính trị;</a:t>
            </a:r>
            <a:endParaRPr lang="en-US" dirty="0" smtClean="0"/>
          </a:p>
          <a:p>
            <a:pPr algn="just">
              <a:buFontTx/>
              <a:buChar char="-"/>
            </a:pPr>
            <a:r>
              <a:rPr lang="nl-NL" dirty="0" smtClean="0"/>
              <a:t>Phối hợp xây dựng Nghị quyết liên tịch Nghị quyết liên tịch của Ủy ban Thường vụ Quốc hội, Chính phủ và Đoàn Chủ tịch Ủy ban Trung ương MTTQ Việt Nam quy định về tiếp xúc cử tri của ĐBQH, ĐBHĐND các cấp; 	</a:t>
            </a:r>
          </a:p>
          <a:p>
            <a:pPr algn="just">
              <a:buNone/>
            </a:pPr>
            <a:r>
              <a:rPr lang="nl-NL" dirty="0" smtClean="0"/>
              <a:t>- Đề xuất các hình thức, biện pháp giám sát việc tu dưỡng, rèn luyện đạo đức của người đứng đầu, cán bộ chủ chốt, cán bộ, đảng viên. </a:t>
            </a:r>
            <a:endParaRPr lang="en-US" dirty="0" smtClean="0"/>
          </a:p>
          <a:p>
            <a:pPr algn="just">
              <a:buNone/>
            </a:pPr>
            <a:r>
              <a:rPr lang="nl-NL" dirty="0" smtClean="0"/>
              <a:t>- Tham gia soạn thảo, góp ý xây dựng pháp luật theo đề nghị của các cơ quan chủ trì soạn thảo.</a:t>
            </a:r>
            <a:endParaRPr lang="en-US" dirty="0" smtClean="0"/>
          </a:p>
          <a:p>
            <a:pPr algn="just"/>
            <a:endParaRPr lang="en-US" dirty="0"/>
          </a:p>
        </p:txBody>
      </p:sp>
    </p:spTree>
    <p:extLst>
      <p:ext uri="{BB962C8B-B14F-4D97-AF65-F5344CB8AC3E}">
        <p14:creationId xmlns:p14="http://schemas.microsoft.com/office/powerpoint/2010/main" xmlns="" val="2891608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410200"/>
          </a:xfrm>
        </p:spPr>
        <p:style>
          <a:lnRef idx="3">
            <a:schemeClr val="lt1"/>
          </a:lnRef>
          <a:fillRef idx="1">
            <a:schemeClr val="accent1"/>
          </a:fillRef>
          <a:effectRef idx="1">
            <a:schemeClr val="accent1"/>
          </a:effectRef>
          <a:fontRef idx="minor">
            <a:schemeClr val="lt1"/>
          </a:fontRef>
        </p:style>
        <p:txBody>
          <a:bodyPr>
            <a:normAutofit/>
          </a:bodyPr>
          <a:lstStyle/>
          <a:p>
            <a:pPr algn="just">
              <a:buNone/>
            </a:pPr>
            <a:r>
              <a:rPr lang="nl-NL" b="1" i="1" dirty="0" smtClean="0"/>
              <a:t>* Đối với địa phương:</a:t>
            </a:r>
          </a:p>
          <a:p>
            <a:pPr algn="just">
              <a:buNone/>
            </a:pPr>
            <a:r>
              <a:rPr lang="nl-NL" b="1" i="1" dirty="0" smtClean="0"/>
              <a:t>-</a:t>
            </a:r>
            <a:r>
              <a:rPr lang="nl-NL" dirty="0" smtClean="0"/>
              <a:t> Chú trọng phối hợp với Hội đồng nhân dân, Đoàn Đại biểu Quốc hội, các sở ban ngành địa phương góp ý vào các dự thảo luật theo chương trình xây dựng luật, pháp lệnh năm 2018 của Quốc hội.</a:t>
            </a:r>
            <a:endParaRPr lang="en-US" dirty="0" smtClean="0"/>
          </a:p>
          <a:p>
            <a:pPr algn="just">
              <a:buNone/>
            </a:pPr>
            <a:r>
              <a:rPr lang="nl-NL" dirty="0" smtClean="0"/>
              <a:t>- Chủ động tham gia xây dựng cơ chế, chính sách lớn của địa phương liên quan thiết thực đến nhân dân</a:t>
            </a:r>
            <a:endParaRPr lang="en-US" dirty="0" smtClean="0"/>
          </a:p>
          <a:p>
            <a:pPr algn="just">
              <a:buFont typeface="Wingdings" pitchFamily="2" charset="2"/>
              <a:buChar char="Ø"/>
            </a:pP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lgn="just">
              <a:buNone/>
            </a:pPr>
            <a:r>
              <a:rPr lang="nl-NL" b="1" dirty="0" smtClean="0"/>
              <a:t>- </a:t>
            </a:r>
            <a:r>
              <a:rPr lang="nl-NL" dirty="0" smtClean="0"/>
              <a:t>T</a:t>
            </a:r>
            <a:r>
              <a:rPr lang="vi-VN" dirty="0" smtClean="0"/>
              <a:t>iếp tục đ</a:t>
            </a:r>
            <a:r>
              <a:rPr lang="nl-NL" dirty="0" smtClean="0"/>
              <a:t>ổi mới</a:t>
            </a:r>
            <a:r>
              <a:rPr lang="vi-VN" dirty="0" smtClean="0"/>
              <a:t> công tác vận động, tuyên truyền</a:t>
            </a:r>
            <a:r>
              <a:rPr lang="nl-NL" dirty="0" smtClean="0"/>
              <a:t>, phổ biến pháp luật; tích cực tham gia công tác hòa giải ở cơ sở. </a:t>
            </a:r>
            <a:endParaRPr lang="en-US" dirty="0" smtClean="0"/>
          </a:p>
          <a:p>
            <a:pPr algn="just">
              <a:buNone/>
            </a:pPr>
            <a:r>
              <a:rPr lang="nl-NL" dirty="0" smtClean="0"/>
              <a:t>- Tiếp tục tập trung tuyên truyền, phổ biến Hiến pháp năm 2013; Luật Mặt trận Tổ quốc Việt Nam; Luật tín ngưỡng, tôn giáo; Luật hòa giải ở cơ sở và các văn bản mới được thông qua 2017. </a:t>
            </a:r>
            <a:endParaRPr lang="en-US" dirty="0" smtClean="0"/>
          </a:p>
          <a:p>
            <a:pPr algn="just">
              <a:buNone/>
            </a:pPr>
            <a:r>
              <a:rPr lang="en-US" sz="3000" i="1" dirty="0" smtClean="0"/>
              <a:t>(</a:t>
            </a:r>
            <a:r>
              <a:rPr lang="en-US" sz="3000" i="1" dirty="0" err="1" smtClean="0"/>
              <a:t>Nội</a:t>
            </a:r>
            <a:r>
              <a:rPr lang="en-US" sz="3000" i="1" dirty="0" smtClean="0"/>
              <a:t> dung </a:t>
            </a:r>
            <a:r>
              <a:rPr lang="en-US" sz="3000" i="1" dirty="0" err="1" smtClean="0"/>
              <a:t>này</a:t>
            </a:r>
            <a:r>
              <a:rPr lang="en-US" sz="3000" i="1" dirty="0" smtClean="0"/>
              <a:t> </a:t>
            </a:r>
            <a:r>
              <a:rPr lang="en-US" sz="3000" i="1" dirty="0" err="1" smtClean="0"/>
              <a:t>đã</a:t>
            </a:r>
            <a:r>
              <a:rPr lang="en-US" sz="3000" i="1" dirty="0" smtClean="0"/>
              <a:t> </a:t>
            </a:r>
            <a:r>
              <a:rPr lang="en-US" sz="3000" i="1" dirty="0" err="1" smtClean="0"/>
              <a:t>được</a:t>
            </a:r>
            <a:r>
              <a:rPr lang="en-US" sz="3000" i="1" dirty="0" smtClean="0"/>
              <a:t> </a:t>
            </a:r>
            <a:r>
              <a:rPr lang="en-US" sz="3000" i="1" dirty="0" err="1" smtClean="0"/>
              <a:t>hướng</a:t>
            </a:r>
            <a:r>
              <a:rPr lang="en-US" sz="3000" i="1" dirty="0" smtClean="0"/>
              <a:t> </a:t>
            </a:r>
            <a:r>
              <a:rPr lang="en-US" sz="3000" i="1" dirty="0" err="1" smtClean="0"/>
              <a:t>dẫn</a:t>
            </a:r>
            <a:r>
              <a:rPr lang="en-US" sz="3000" i="1" dirty="0" smtClean="0"/>
              <a:t> </a:t>
            </a:r>
            <a:r>
              <a:rPr lang="en-US" sz="3000" i="1" dirty="0" err="1" smtClean="0"/>
              <a:t>cụ</a:t>
            </a:r>
            <a:r>
              <a:rPr lang="en-US" sz="3000" i="1" dirty="0" smtClean="0"/>
              <a:t> </a:t>
            </a:r>
            <a:r>
              <a:rPr lang="en-US" sz="3000" i="1" dirty="0" err="1" smtClean="0"/>
              <a:t>thể</a:t>
            </a:r>
            <a:r>
              <a:rPr lang="en-US" sz="3000" i="1" dirty="0" smtClean="0"/>
              <a:t> </a:t>
            </a:r>
            <a:r>
              <a:rPr lang="en-US" sz="3000" i="1" dirty="0" err="1" smtClean="0"/>
              <a:t>trong</a:t>
            </a:r>
            <a:r>
              <a:rPr lang="en-US" sz="3000" i="1" dirty="0" smtClean="0"/>
              <a:t> </a:t>
            </a:r>
            <a:r>
              <a:rPr lang="en-US" sz="3000" i="1" dirty="0" err="1" smtClean="0"/>
              <a:t>kế</a:t>
            </a:r>
            <a:r>
              <a:rPr lang="en-US" sz="3000" i="1" dirty="0" smtClean="0"/>
              <a:t> </a:t>
            </a:r>
            <a:r>
              <a:rPr lang="en-US" sz="3000" i="1" dirty="0" err="1" smtClean="0"/>
              <a:t>hoạch</a:t>
            </a:r>
            <a:r>
              <a:rPr lang="en-US" sz="3000" i="1" dirty="0" smtClean="0"/>
              <a:t> s</a:t>
            </a:r>
            <a:r>
              <a:rPr lang="nl-NL" sz="3000" i="1" dirty="0" smtClean="0"/>
              <a:t>ố:  480 /KH- MTTW- BTT, ngày  22  tháng 01 năm 2018 tuyên truyền, phổ biến pháp luật; hòa giải ở cơ sở; phối hợp đánh giá, công nhận, xây dựng xã, phường, thị trấn đạt chuẩn tiếp cận pháp luật; xây dựng và thực hiện hương ước, quy ước của Mặt trận Tổ quốc Việt Nam năm 2018).</a:t>
            </a:r>
            <a:endParaRPr lang="en-US" sz="3000" dirty="0"/>
          </a:p>
        </p:txBody>
      </p:sp>
      <p:sp>
        <p:nvSpPr>
          <p:cNvPr id="4" name="Title 1"/>
          <p:cNvSpPr>
            <a:spLocks noGrp="1"/>
          </p:cNvSpPr>
          <p:nvPr>
            <p:ph type="title"/>
          </p:nvPr>
        </p:nvSpPr>
        <p:spPr>
          <a:xfrm>
            <a:off x="457200" y="228600"/>
            <a:ext cx="8229600" cy="914400"/>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lvl="0"/>
            <a:r>
              <a:rPr lang="nl-NL" sz="2800" b="1" dirty="0" smtClean="0"/>
              <a:t>2. Công tác tuyên truyền, phổ biến chính sách, pháp luật</a:t>
            </a:r>
            <a:r>
              <a:rPr lang="en-US" sz="2800" dirty="0" smtClean="0"/>
              <a:t/>
            </a:r>
            <a:br>
              <a:rPr lang="en-US" sz="2800" dirty="0" smtClean="0"/>
            </a:b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style>
          <a:lnRef idx="3">
            <a:schemeClr val="lt1"/>
          </a:lnRef>
          <a:fillRef idx="1">
            <a:schemeClr val="accent1"/>
          </a:fillRef>
          <a:effectRef idx="1">
            <a:schemeClr val="accent1"/>
          </a:effectRef>
          <a:fontRef idx="minor">
            <a:schemeClr val="lt1"/>
          </a:fontRef>
        </p:style>
        <p:txBody>
          <a:bodyPr/>
          <a:lstStyle/>
          <a:p>
            <a:pPr lvl="0"/>
            <a:endParaRPr lang="nl-NL" b="1" dirty="0" smtClean="0"/>
          </a:p>
          <a:p>
            <a:pPr algn="just">
              <a:buNone/>
            </a:pPr>
            <a:r>
              <a:rPr lang="en-US" dirty="0" smtClean="0"/>
              <a:t>  </a:t>
            </a:r>
            <a:r>
              <a:rPr lang="en-US" i="1" dirty="0" err="1" smtClean="0"/>
              <a:t>Căn</a:t>
            </a:r>
            <a:r>
              <a:rPr lang="en-US" i="1" dirty="0" smtClean="0"/>
              <a:t> </a:t>
            </a:r>
            <a:r>
              <a:rPr lang="en-US" i="1" dirty="0" err="1" smtClean="0"/>
              <a:t>cứ</a:t>
            </a:r>
            <a:r>
              <a:rPr lang="en-US" i="1" dirty="0" smtClean="0"/>
              <a:t> </a:t>
            </a:r>
            <a:r>
              <a:rPr lang="en-US" i="1" dirty="0" err="1" smtClean="0"/>
              <a:t>Kế</a:t>
            </a:r>
            <a:r>
              <a:rPr lang="en-US" i="1" dirty="0" smtClean="0"/>
              <a:t> </a:t>
            </a:r>
            <a:r>
              <a:rPr lang="en-US" i="1" dirty="0" err="1" smtClean="0"/>
              <a:t>hoạch</a:t>
            </a:r>
            <a:r>
              <a:rPr lang="en-US" i="1" dirty="0" smtClean="0"/>
              <a:t> </a:t>
            </a:r>
            <a:r>
              <a:rPr lang="en-US" i="1" dirty="0" err="1" smtClean="0"/>
              <a:t>đề</a:t>
            </a:r>
            <a:r>
              <a:rPr lang="en-US" i="1" dirty="0" smtClean="0"/>
              <a:t> </a:t>
            </a:r>
            <a:r>
              <a:rPr lang="en-US" i="1" dirty="0" err="1" smtClean="0"/>
              <a:t>ra</a:t>
            </a:r>
            <a:r>
              <a:rPr lang="en-US" i="1" dirty="0" smtClean="0"/>
              <a:t> </a:t>
            </a:r>
            <a:r>
              <a:rPr lang="en-US" i="1" dirty="0" err="1" smtClean="0"/>
              <a:t>trong</a:t>
            </a:r>
            <a:r>
              <a:rPr lang="en-US" i="1" dirty="0" smtClean="0"/>
              <a:t> </a:t>
            </a:r>
            <a:r>
              <a:rPr lang="en-US" i="1" dirty="0" err="1" smtClean="0"/>
              <a:t>năm</a:t>
            </a:r>
            <a:r>
              <a:rPr lang="en-US" i="1" dirty="0" smtClean="0"/>
              <a:t> 2018 </a:t>
            </a:r>
            <a:r>
              <a:rPr lang="en-US" i="1" dirty="0" err="1" smtClean="0"/>
              <a:t>các</a:t>
            </a:r>
            <a:r>
              <a:rPr lang="en-US" i="1" dirty="0" smtClean="0"/>
              <a:t> </a:t>
            </a:r>
            <a:r>
              <a:rPr lang="en-US" i="1" dirty="0" err="1" smtClean="0"/>
              <a:t>địa</a:t>
            </a:r>
            <a:r>
              <a:rPr lang="en-US" i="1" dirty="0" smtClean="0"/>
              <a:t> </a:t>
            </a:r>
            <a:r>
              <a:rPr lang="en-US" i="1" dirty="0" err="1" smtClean="0"/>
              <a:t>phương</a:t>
            </a:r>
            <a:r>
              <a:rPr lang="en-US" i="1" dirty="0" smtClean="0"/>
              <a:t> </a:t>
            </a:r>
            <a:r>
              <a:rPr lang="en-US" i="1" dirty="0" err="1" smtClean="0"/>
              <a:t>chủ</a:t>
            </a:r>
            <a:r>
              <a:rPr lang="en-US" i="1" dirty="0" smtClean="0"/>
              <a:t> </a:t>
            </a:r>
            <a:r>
              <a:rPr lang="en-US" i="1" dirty="0" err="1" smtClean="0"/>
              <a:t>động</a:t>
            </a:r>
            <a:r>
              <a:rPr lang="en-US" i="1" dirty="0" smtClean="0"/>
              <a:t> </a:t>
            </a:r>
            <a:r>
              <a:rPr lang="en-US" i="1" dirty="0" err="1" smtClean="0"/>
              <a:t>tiến</a:t>
            </a:r>
            <a:r>
              <a:rPr lang="en-US" i="1" dirty="0" smtClean="0"/>
              <a:t> </a:t>
            </a:r>
            <a:r>
              <a:rPr lang="en-US" i="1" dirty="0" err="1" smtClean="0"/>
              <a:t>hành</a:t>
            </a:r>
            <a:r>
              <a:rPr lang="en-US" i="1" dirty="0" smtClean="0"/>
              <a:t> </a:t>
            </a:r>
            <a:r>
              <a:rPr lang="en-US" i="1" dirty="0" err="1" smtClean="0"/>
              <a:t>triển</a:t>
            </a:r>
            <a:r>
              <a:rPr lang="en-US" i="1" dirty="0" smtClean="0"/>
              <a:t> </a:t>
            </a:r>
            <a:r>
              <a:rPr lang="en-US" i="1" dirty="0" err="1" smtClean="0"/>
              <a:t>khai</a:t>
            </a:r>
            <a:r>
              <a:rPr lang="en-US" i="1" dirty="0" smtClean="0"/>
              <a:t> </a:t>
            </a:r>
            <a:r>
              <a:rPr lang="en-US" i="1" dirty="0" err="1" smtClean="0"/>
              <a:t>các</a:t>
            </a:r>
            <a:r>
              <a:rPr lang="en-US" i="1" dirty="0" smtClean="0"/>
              <a:t> </a:t>
            </a:r>
            <a:r>
              <a:rPr lang="en-US" i="1" dirty="0" err="1" smtClean="0"/>
              <a:t>hoạt</a:t>
            </a:r>
            <a:r>
              <a:rPr lang="en-US" i="1" dirty="0" smtClean="0"/>
              <a:t> </a:t>
            </a:r>
            <a:r>
              <a:rPr lang="en-US" i="1" dirty="0" err="1" smtClean="0"/>
              <a:t>động</a:t>
            </a:r>
            <a:r>
              <a:rPr lang="en-US" i="1" dirty="0" smtClean="0"/>
              <a:t> </a:t>
            </a:r>
            <a:r>
              <a:rPr lang="en-US" i="1" dirty="0" err="1" smtClean="0"/>
              <a:t>giám</a:t>
            </a:r>
            <a:r>
              <a:rPr lang="en-US" i="1" dirty="0" smtClean="0"/>
              <a:t> </a:t>
            </a:r>
            <a:r>
              <a:rPr lang="en-US" i="1" dirty="0" err="1" smtClean="0"/>
              <a:t>sát</a:t>
            </a:r>
            <a:r>
              <a:rPr lang="en-US" i="1" dirty="0" smtClean="0"/>
              <a:t>. </a:t>
            </a:r>
            <a:r>
              <a:rPr lang="en-US" i="1" dirty="0" err="1" smtClean="0"/>
              <a:t>Bên</a:t>
            </a:r>
            <a:r>
              <a:rPr lang="en-US" i="1" dirty="0" smtClean="0"/>
              <a:t> </a:t>
            </a:r>
            <a:r>
              <a:rPr lang="en-US" i="1" dirty="0" err="1" smtClean="0"/>
              <a:t>cạnh</a:t>
            </a:r>
            <a:r>
              <a:rPr lang="en-US" i="1" dirty="0" smtClean="0"/>
              <a:t> </a:t>
            </a:r>
            <a:r>
              <a:rPr lang="en-US" i="1" dirty="0" err="1" smtClean="0"/>
              <a:t>đó</a:t>
            </a:r>
            <a:r>
              <a:rPr lang="en-US" i="1" dirty="0" smtClean="0"/>
              <a:t>, </a:t>
            </a:r>
            <a:r>
              <a:rPr lang="en-US" i="1" dirty="0" err="1" smtClean="0"/>
              <a:t>Mặt</a:t>
            </a:r>
            <a:r>
              <a:rPr lang="en-US" i="1" dirty="0" smtClean="0"/>
              <a:t> </a:t>
            </a:r>
            <a:r>
              <a:rPr lang="en-US" i="1" dirty="0" err="1" smtClean="0"/>
              <a:t>trận</a:t>
            </a:r>
            <a:r>
              <a:rPr lang="en-US" i="1" dirty="0" smtClean="0"/>
              <a:t> </a:t>
            </a:r>
            <a:r>
              <a:rPr lang="en-US" i="1" dirty="0" err="1" smtClean="0"/>
              <a:t>Tổ</a:t>
            </a:r>
            <a:r>
              <a:rPr lang="en-US" i="1" dirty="0" smtClean="0"/>
              <a:t> </a:t>
            </a:r>
            <a:r>
              <a:rPr lang="en-US" i="1" dirty="0" err="1" smtClean="0"/>
              <a:t>quốc</a:t>
            </a:r>
            <a:r>
              <a:rPr lang="en-US" i="1" dirty="0" smtClean="0"/>
              <a:t> </a:t>
            </a:r>
            <a:r>
              <a:rPr lang="en-US" i="1" dirty="0" err="1" smtClean="0"/>
              <a:t>cấp</a:t>
            </a:r>
            <a:r>
              <a:rPr lang="en-US" i="1" dirty="0" smtClean="0"/>
              <a:t> </a:t>
            </a:r>
            <a:r>
              <a:rPr lang="en-US" i="1" dirty="0" err="1" smtClean="0"/>
              <a:t>chủ</a:t>
            </a:r>
            <a:r>
              <a:rPr lang="en-US" i="1" dirty="0" smtClean="0"/>
              <a:t> </a:t>
            </a:r>
            <a:r>
              <a:rPr lang="en-US" i="1" dirty="0" err="1" smtClean="0"/>
              <a:t>trì</a:t>
            </a:r>
            <a:r>
              <a:rPr lang="en-US" i="1" dirty="0" smtClean="0"/>
              <a:t> </a:t>
            </a:r>
            <a:r>
              <a:rPr lang="en-US" i="1" dirty="0" err="1" smtClean="0"/>
              <a:t>giám</a:t>
            </a:r>
            <a:r>
              <a:rPr lang="en-US" i="1" dirty="0" smtClean="0"/>
              <a:t> </a:t>
            </a:r>
            <a:r>
              <a:rPr lang="en-US" i="1" dirty="0" err="1" smtClean="0"/>
              <a:t>sát</a:t>
            </a:r>
            <a:r>
              <a:rPr lang="en-US" i="1" dirty="0" smtClean="0"/>
              <a:t> </a:t>
            </a:r>
            <a:r>
              <a:rPr lang="en-US" i="1" dirty="0" err="1" smtClean="0"/>
              <a:t>lưu</a:t>
            </a:r>
            <a:r>
              <a:rPr lang="en-US" i="1" dirty="0" smtClean="0"/>
              <a:t> ý </a:t>
            </a:r>
            <a:r>
              <a:rPr lang="en-US" i="1" dirty="0" err="1" smtClean="0"/>
              <a:t>tập</a:t>
            </a:r>
            <a:r>
              <a:rPr lang="en-US" i="1" dirty="0" smtClean="0"/>
              <a:t> </a:t>
            </a:r>
            <a:r>
              <a:rPr lang="en-US" i="1" dirty="0" err="1" smtClean="0"/>
              <a:t>trung</a:t>
            </a:r>
            <a:r>
              <a:rPr lang="en-US" i="1" dirty="0" smtClean="0"/>
              <a:t> </a:t>
            </a:r>
            <a:r>
              <a:rPr lang="en-US" i="1" dirty="0" err="1" smtClean="0"/>
              <a:t>giám</a:t>
            </a:r>
            <a:r>
              <a:rPr lang="en-US" i="1" dirty="0" smtClean="0"/>
              <a:t> </a:t>
            </a:r>
            <a:r>
              <a:rPr lang="en-US" i="1" dirty="0" err="1" smtClean="0"/>
              <a:t>sát</a:t>
            </a:r>
            <a:r>
              <a:rPr lang="en-US" i="1" dirty="0" smtClean="0"/>
              <a:t> </a:t>
            </a:r>
            <a:r>
              <a:rPr lang="en-US" i="1" dirty="0" err="1" smtClean="0"/>
              <a:t>một</a:t>
            </a:r>
            <a:r>
              <a:rPr lang="en-US" i="1" dirty="0" smtClean="0"/>
              <a:t> </a:t>
            </a:r>
            <a:r>
              <a:rPr lang="en-US" i="1" dirty="0" err="1" smtClean="0"/>
              <a:t>số</a:t>
            </a:r>
            <a:r>
              <a:rPr lang="en-US" i="1" dirty="0" smtClean="0"/>
              <a:t> </a:t>
            </a:r>
            <a:r>
              <a:rPr lang="en-US" i="1" dirty="0" err="1" smtClean="0"/>
              <a:t>Chương</a:t>
            </a:r>
            <a:r>
              <a:rPr lang="en-US" i="1" dirty="0" smtClean="0"/>
              <a:t> </a:t>
            </a:r>
            <a:r>
              <a:rPr lang="en-US" i="1" dirty="0" err="1" smtClean="0"/>
              <a:t>trình</a:t>
            </a:r>
            <a:r>
              <a:rPr lang="en-US" i="1" dirty="0" smtClean="0"/>
              <a:t> </a:t>
            </a:r>
            <a:r>
              <a:rPr lang="en-US" i="1" dirty="0" err="1" smtClean="0"/>
              <a:t>phối</a:t>
            </a:r>
            <a:r>
              <a:rPr lang="en-US" i="1" dirty="0" smtClean="0"/>
              <a:t> </a:t>
            </a:r>
            <a:r>
              <a:rPr lang="en-US" i="1" dirty="0" err="1" smtClean="0"/>
              <a:t>hợp</a:t>
            </a:r>
            <a:r>
              <a:rPr lang="en-US" i="1" dirty="0" smtClean="0"/>
              <a:t> </a:t>
            </a:r>
            <a:r>
              <a:rPr lang="en-US" i="1" dirty="0" err="1" smtClean="0"/>
              <a:t>giám</a:t>
            </a:r>
            <a:r>
              <a:rPr lang="en-US" i="1" dirty="0" smtClean="0"/>
              <a:t> </a:t>
            </a:r>
            <a:r>
              <a:rPr lang="en-US" i="1" dirty="0" err="1" smtClean="0"/>
              <a:t>sát</a:t>
            </a:r>
            <a:r>
              <a:rPr lang="en-US" i="1" dirty="0" smtClean="0"/>
              <a:t> do </a:t>
            </a:r>
            <a:r>
              <a:rPr lang="en-US" i="1" dirty="0" err="1" smtClean="0"/>
              <a:t>Mặt</a:t>
            </a:r>
            <a:r>
              <a:rPr lang="en-US" i="1" dirty="0" smtClean="0"/>
              <a:t> </a:t>
            </a:r>
            <a:r>
              <a:rPr lang="en-US" i="1" dirty="0" err="1" smtClean="0"/>
              <a:t>trận</a:t>
            </a:r>
            <a:r>
              <a:rPr lang="en-US" i="1" dirty="0" smtClean="0"/>
              <a:t> </a:t>
            </a:r>
            <a:r>
              <a:rPr lang="en-US" i="1" dirty="0" err="1" smtClean="0"/>
              <a:t>Trung</a:t>
            </a:r>
            <a:r>
              <a:rPr lang="en-US" i="1" dirty="0" smtClean="0"/>
              <a:t> </a:t>
            </a:r>
            <a:r>
              <a:rPr lang="en-US" i="1" dirty="0" err="1" smtClean="0"/>
              <a:t>ương</a:t>
            </a:r>
            <a:r>
              <a:rPr lang="en-US" i="1" dirty="0" smtClean="0"/>
              <a:t> </a:t>
            </a:r>
            <a:r>
              <a:rPr lang="en-US" i="1" dirty="0" err="1" smtClean="0"/>
              <a:t>triển</a:t>
            </a:r>
            <a:r>
              <a:rPr lang="en-US" i="1" dirty="0" smtClean="0"/>
              <a:t> </a:t>
            </a:r>
            <a:r>
              <a:rPr lang="en-US" i="1" dirty="0" err="1" smtClean="0"/>
              <a:t>khai</a:t>
            </a:r>
            <a:r>
              <a:rPr lang="en-US" i="1" dirty="0" smtClean="0"/>
              <a:t> </a:t>
            </a:r>
            <a:r>
              <a:rPr lang="en-US" i="1" dirty="0" err="1" smtClean="0"/>
              <a:t>như</a:t>
            </a:r>
            <a:r>
              <a:rPr lang="en-US" i="1" dirty="0" smtClean="0"/>
              <a:t>:</a:t>
            </a:r>
            <a:endParaRPr lang="en-US" i="1" dirty="0"/>
          </a:p>
        </p:txBody>
      </p:sp>
      <p:sp>
        <p:nvSpPr>
          <p:cNvPr id="5" name="Title 1"/>
          <p:cNvSpPr>
            <a:spLocks noGrp="1"/>
          </p:cNvSpPr>
          <p:nvPr>
            <p:ph type="title"/>
          </p:nvPr>
        </p:nvSpPr>
        <p:spPr>
          <a:xfrm>
            <a:off x="457200" y="228600"/>
            <a:ext cx="8229600" cy="9906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nl-NL" sz="2800" b="1" dirty="0" smtClean="0"/>
              <a:t>3. Công tác giám sát: </a:t>
            </a:r>
            <a:r>
              <a:rPr lang="en-US" sz="2800" dirty="0" smtClean="0"/>
              <a:t/>
            </a:r>
            <a:br>
              <a:rPr lang="en-US" sz="2800" dirty="0" smtClean="0"/>
            </a:b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style>
          <a:lnRef idx="3">
            <a:schemeClr val="lt1"/>
          </a:lnRef>
          <a:fillRef idx="1">
            <a:schemeClr val="accent1"/>
          </a:fillRef>
          <a:effectRef idx="1">
            <a:schemeClr val="accent1"/>
          </a:effectRef>
          <a:fontRef idx="minor">
            <a:schemeClr val="lt1"/>
          </a:fontRef>
        </p:style>
        <p:txBody>
          <a:bodyPr>
            <a:noAutofit/>
          </a:bodyPr>
          <a:lstStyle/>
          <a:p>
            <a:pPr algn="just">
              <a:buNone/>
            </a:pPr>
            <a:endParaRPr lang="en-US" sz="2800" b="1" dirty="0" smtClean="0"/>
          </a:p>
          <a:p>
            <a:pPr algn="just">
              <a:buNone/>
            </a:pPr>
            <a:r>
              <a:rPr lang="en-US" sz="2800" b="1" dirty="0" smtClean="0"/>
              <a:t>3.1</a:t>
            </a:r>
            <a:r>
              <a:rPr lang="en-US" sz="2800" dirty="0" smtClean="0"/>
              <a:t>.  </a:t>
            </a:r>
            <a:r>
              <a:rPr lang="en-US" sz="2800" dirty="0" err="1" smtClean="0"/>
              <a:t>Phối</a:t>
            </a:r>
            <a:r>
              <a:rPr lang="en-US" sz="2800" dirty="0" smtClean="0"/>
              <a:t> </a:t>
            </a:r>
            <a:r>
              <a:rPr lang="en-US" sz="2800" dirty="0" err="1" smtClean="0"/>
              <a:t>hợp</a:t>
            </a:r>
            <a:r>
              <a:rPr lang="en-US" sz="2800" dirty="0" smtClean="0"/>
              <a:t> </a:t>
            </a:r>
            <a:r>
              <a:rPr lang="en-US" sz="2800" dirty="0" err="1" smtClean="0"/>
              <a:t>thực</a:t>
            </a:r>
            <a:r>
              <a:rPr lang="en-US" sz="2800" dirty="0" smtClean="0"/>
              <a:t> </a:t>
            </a:r>
            <a:r>
              <a:rPr lang="en-US" sz="2800" dirty="0" err="1" smtClean="0"/>
              <a:t>hiện</a:t>
            </a:r>
            <a:r>
              <a:rPr lang="en-US" sz="2800" dirty="0" smtClean="0"/>
              <a:t> </a:t>
            </a:r>
            <a:r>
              <a:rPr lang="en-US" sz="2800" dirty="0" err="1" smtClean="0"/>
              <a:t>chương</a:t>
            </a:r>
            <a:r>
              <a:rPr lang="en-US" sz="2800" dirty="0" smtClean="0"/>
              <a:t> </a:t>
            </a:r>
            <a:r>
              <a:rPr lang="en-US" sz="2800" dirty="0" err="1" smtClean="0"/>
              <a:t>trình</a:t>
            </a:r>
            <a:r>
              <a:rPr lang="en-US" sz="2800" dirty="0" smtClean="0"/>
              <a:t> </a:t>
            </a:r>
            <a:r>
              <a:rPr lang="en-US" sz="2800" dirty="0" err="1" smtClean="0"/>
              <a:t>giám</a:t>
            </a:r>
            <a:r>
              <a:rPr lang="en-US" sz="2800" dirty="0" smtClean="0"/>
              <a:t> </a:t>
            </a:r>
            <a:r>
              <a:rPr lang="en-US" sz="2800" dirty="0" err="1" smtClean="0"/>
              <a:t>sát</a:t>
            </a:r>
            <a:r>
              <a:rPr lang="en-US" sz="2800" dirty="0" smtClean="0"/>
              <a:t> </a:t>
            </a:r>
            <a:r>
              <a:rPr lang="en-US" sz="2800" dirty="0" err="1" smtClean="0"/>
              <a:t>việc</a:t>
            </a:r>
            <a:r>
              <a:rPr lang="en-US" sz="2800" dirty="0" smtClean="0"/>
              <a:t> </a:t>
            </a:r>
            <a:r>
              <a:rPr lang="en-US" sz="2800" dirty="0" err="1" smtClean="0"/>
              <a:t>xác</a:t>
            </a:r>
            <a:r>
              <a:rPr lang="en-US" sz="2800" dirty="0" smtClean="0"/>
              <a:t> </a:t>
            </a:r>
            <a:r>
              <a:rPr lang="en-US" sz="2800" dirty="0" err="1" smtClean="0"/>
              <a:t>định</a:t>
            </a:r>
            <a:r>
              <a:rPr lang="en-US" sz="2800" dirty="0" smtClean="0"/>
              <a:t> </a:t>
            </a:r>
            <a:r>
              <a:rPr lang="en-US" sz="2800" dirty="0" err="1" smtClean="0"/>
              <a:t>chỉ</a:t>
            </a:r>
            <a:r>
              <a:rPr lang="en-US" sz="2800" dirty="0" smtClean="0"/>
              <a:t> </a:t>
            </a:r>
            <a:r>
              <a:rPr lang="en-US" sz="2800" dirty="0" err="1" smtClean="0"/>
              <a:t>số</a:t>
            </a:r>
            <a:r>
              <a:rPr lang="en-US" sz="2800" dirty="0" smtClean="0"/>
              <a:t> </a:t>
            </a:r>
            <a:r>
              <a:rPr lang="en-US" sz="2800" dirty="0" err="1" smtClean="0"/>
              <a:t>hài</a:t>
            </a:r>
            <a:r>
              <a:rPr lang="en-US" sz="2800" dirty="0" smtClean="0"/>
              <a:t> </a:t>
            </a:r>
            <a:r>
              <a:rPr lang="en-US" sz="2800" dirty="0" err="1" smtClean="0"/>
              <a:t>lòng</a:t>
            </a:r>
            <a:r>
              <a:rPr lang="en-US" sz="2800" dirty="0" smtClean="0"/>
              <a:t> </a:t>
            </a:r>
            <a:r>
              <a:rPr lang="en-US" sz="2800" dirty="0" err="1" smtClean="0"/>
              <a:t>của</a:t>
            </a:r>
            <a:r>
              <a:rPr lang="en-US" sz="2800" dirty="0" smtClean="0"/>
              <a:t> </a:t>
            </a:r>
            <a:r>
              <a:rPr lang="en-US" sz="2800" dirty="0" err="1" smtClean="0"/>
              <a:t>người</a:t>
            </a:r>
            <a:r>
              <a:rPr lang="en-US" sz="2800" dirty="0" smtClean="0"/>
              <a:t> </a:t>
            </a:r>
            <a:r>
              <a:rPr lang="en-US" sz="2800" dirty="0" err="1" smtClean="0"/>
              <a:t>dân</a:t>
            </a:r>
            <a:r>
              <a:rPr lang="en-US" sz="2800" dirty="0" smtClean="0"/>
              <a:t>, </a:t>
            </a:r>
            <a:r>
              <a:rPr lang="en-US" sz="2800" dirty="0" err="1" smtClean="0"/>
              <a:t>tổ</a:t>
            </a:r>
            <a:r>
              <a:rPr lang="en-US" sz="2800" dirty="0" smtClean="0"/>
              <a:t> </a:t>
            </a:r>
            <a:r>
              <a:rPr lang="en-US" sz="2800" dirty="0" err="1" smtClean="0"/>
              <a:t>chức</a:t>
            </a:r>
            <a:r>
              <a:rPr lang="en-US" sz="2800" dirty="0" smtClean="0"/>
              <a:t> </a:t>
            </a:r>
            <a:r>
              <a:rPr lang="en-US" sz="2800" dirty="0" err="1" smtClean="0"/>
              <a:t>đối</a:t>
            </a:r>
            <a:r>
              <a:rPr lang="en-US" sz="2800" dirty="0" smtClean="0"/>
              <a:t> </a:t>
            </a:r>
            <a:r>
              <a:rPr lang="en-US" sz="2800" dirty="0" err="1" smtClean="0"/>
              <a:t>với</a:t>
            </a:r>
            <a:r>
              <a:rPr lang="en-US" sz="2800" dirty="0" smtClean="0"/>
              <a:t> </a:t>
            </a:r>
            <a:r>
              <a:rPr lang="en-US" sz="2800" dirty="0" err="1" smtClean="0"/>
              <a:t>sự</a:t>
            </a:r>
            <a:r>
              <a:rPr lang="en-US" sz="2800" dirty="0" smtClean="0"/>
              <a:t> </a:t>
            </a:r>
            <a:r>
              <a:rPr lang="en-US" sz="2800" dirty="0" err="1" smtClean="0"/>
              <a:t>phục</a:t>
            </a:r>
            <a:r>
              <a:rPr lang="en-US" sz="2800" dirty="0" smtClean="0"/>
              <a:t> </a:t>
            </a:r>
            <a:r>
              <a:rPr lang="en-US" sz="2800" dirty="0" err="1" smtClean="0"/>
              <a:t>vụ</a:t>
            </a:r>
            <a:r>
              <a:rPr lang="en-US" sz="2800" dirty="0" smtClean="0"/>
              <a:t> </a:t>
            </a:r>
            <a:r>
              <a:rPr lang="en-US" sz="2800" dirty="0" err="1" smtClean="0"/>
              <a:t>của</a:t>
            </a:r>
            <a:r>
              <a:rPr lang="en-US" sz="2800" dirty="0" smtClean="0"/>
              <a:t> </a:t>
            </a:r>
            <a:r>
              <a:rPr lang="en-US" sz="2800" dirty="0" err="1" smtClean="0"/>
              <a:t>cơ</a:t>
            </a:r>
            <a:r>
              <a:rPr lang="en-US" sz="2800" dirty="0" smtClean="0"/>
              <a:t> </a:t>
            </a:r>
            <a:r>
              <a:rPr lang="en-US" sz="2800" dirty="0" err="1" smtClean="0"/>
              <a:t>quan</a:t>
            </a:r>
            <a:r>
              <a:rPr lang="en-US" sz="2800" dirty="0" smtClean="0"/>
              <a:t> </a:t>
            </a:r>
            <a:r>
              <a:rPr lang="en-US" sz="2800" dirty="0" err="1" smtClean="0"/>
              <a:t>hành</a:t>
            </a:r>
            <a:r>
              <a:rPr lang="en-US" sz="2800" dirty="0" smtClean="0"/>
              <a:t> </a:t>
            </a:r>
            <a:r>
              <a:rPr lang="en-US" sz="2800" dirty="0" err="1" smtClean="0"/>
              <a:t>chính</a:t>
            </a:r>
            <a:r>
              <a:rPr lang="en-US" sz="2800" dirty="0" smtClean="0"/>
              <a:t> </a:t>
            </a:r>
            <a:r>
              <a:rPr lang="en-US" sz="2800" dirty="0" err="1" smtClean="0"/>
              <a:t>nhà</a:t>
            </a:r>
            <a:r>
              <a:rPr lang="en-US" sz="2800" dirty="0" smtClean="0"/>
              <a:t> </a:t>
            </a:r>
            <a:r>
              <a:rPr lang="en-US" sz="2800" dirty="0" err="1" smtClean="0"/>
              <a:t>nước</a:t>
            </a:r>
            <a:endParaRPr lang="en-US" sz="2800" dirty="0" smtClean="0"/>
          </a:p>
          <a:p>
            <a:pPr algn="just">
              <a:buNone/>
            </a:pPr>
            <a:r>
              <a:rPr lang="en-US" sz="2800" dirty="0" smtClean="0"/>
              <a:t>- </a:t>
            </a:r>
            <a:r>
              <a:rPr lang="en-US" sz="2800" dirty="0" err="1" smtClean="0"/>
              <a:t>Đối</a:t>
            </a:r>
            <a:r>
              <a:rPr lang="en-US" sz="2800" dirty="0" smtClean="0"/>
              <a:t> </a:t>
            </a:r>
            <a:r>
              <a:rPr lang="en-US" sz="2800" dirty="0" err="1" smtClean="0"/>
              <a:t>với</a:t>
            </a:r>
            <a:r>
              <a:rPr lang="en-US" sz="2800" dirty="0" smtClean="0"/>
              <a:t> </a:t>
            </a:r>
            <a:r>
              <a:rPr lang="en-US" sz="2800" dirty="0" err="1" smtClean="0"/>
              <a:t>nội</a:t>
            </a:r>
            <a:r>
              <a:rPr lang="en-US" sz="2800" dirty="0" smtClean="0"/>
              <a:t> dung </a:t>
            </a:r>
            <a:r>
              <a:rPr lang="en-US" sz="2800" dirty="0" err="1" smtClean="0"/>
              <a:t>này</a:t>
            </a:r>
            <a:r>
              <a:rPr lang="en-US" sz="2800" dirty="0" smtClean="0"/>
              <a:t> </a:t>
            </a:r>
            <a:r>
              <a:rPr lang="en-US" sz="2800" dirty="0" err="1" smtClean="0"/>
              <a:t>Mặt</a:t>
            </a:r>
            <a:r>
              <a:rPr lang="en-US" sz="2800" dirty="0" smtClean="0"/>
              <a:t> </a:t>
            </a:r>
            <a:r>
              <a:rPr lang="en-US" sz="2800" dirty="0" err="1" smtClean="0"/>
              <a:t>trận</a:t>
            </a:r>
            <a:r>
              <a:rPr lang="en-US" sz="2800" dirty="0" smtClean="0"/>
              <a:t> </a:t>
            </a:r>
            <a:r>
              <a:rPr lang="en-US" sz="2800" dirty="0" err="1" smtClean="0"/>
              <a:t>Tổ</a:t>
            </a:r>
            <a:r>
              <a:rPr lang="en-US" sz="2800" dirty="0" smtClean="0"/>
              <a:t> </a:t>
            </a:r>
            <a:r>
              <a:rPr lang="en-US" sz="2800" dirty="0" err="1" smtClean="0"/>
              <a:t>quốc</a:t>
            </a:r>
            <a:r>
              <a:rPr lang="en-US" sz="2800" dirty="0" smtClean="0"/>
              <a:t> </a:t>
            </a:r>
            <a:r>
              <a:rPr lang="en-US" sz="2800" dirty="0" err="1" smtClean="0"/>
              <a:t>các</a:t>
            </a:r>
            <a:r>
              <a:rPr lang="en-US" sz="2800" dirty="0" smtClean="0"/>
              <a:t> </a:t>
            </a:r>
            <a:r>
              <a:rPr lang="en-US" sz="2800" dirty="0" err="1" smtClean="0"/>
              <a:t>cấp</a:t>
            </a:r>
            <a:r>
              <a:rPr lang="en-US" sz="2800" dirty="0" smtClean="0"/>
              <a:t> </a:t>
            </a:r>
            <a:r>
              <a:rPr lang="en-US" sz="2800" dirty="0" err="1" smtClean="0"/>
              <a:t>tập</a:t>
            </a:r>
            <a:r>
              <a:rPr lang="en-US" sz="2800" dirty="0" smtClean="0"/>
              <a:t> </a:t>
            </a:r>
            <a:r>
              <a:rPr lang="en-US" sz="2800" dirty="0" err="1" smtClean="0"/>
              <a:t>trung</a:t>
            </a:r>
            <a:r>
              <a:rPr lang="en-US" sz="2800" dirty="0" smtClean="0"/>
              <a:t> </a:t>
            </a:r>
            <a:r>
              <a:rPr lang="en-US" sz="2800" dirty="0" err="1" smtClean="0"/>
              <a:t>tuyên</a:t>
            </a:r>
            <a:r>
              <a:rPr lang="en-US" sz="2800" dirty="0" smtClean="0"/>
              <a:t> </a:t>
            </a:r>
            <a:r>
              <a:rPr lang="en-US" sz="2800" dirty="0" err="1" smtClean="0"/>
              <a:t>truyền</a:t>
            </a:r>
            <a:r>
              <a:rPr lang="en-US" sz="2800" dirty="0" smtClean="0"/>
              <a:t> </a:t>
            </a:r>
            <a:r>
              <a:rPr lang="en-US" sz="2800" dirty="0" err="1" smtClean="0"/>
              <a:t>vận</a:t>
            </a:r>
            <a:r>
              <a:rPr lang="en-US" sz="2800" dirty="0" smtClean="0"/>
              <a:t> </a:t>
            </a:r>
            <a:r>
              <a:rPr lang="en-US" sz="2800" dirty="0" err="1" smtClean="0"/>
              <a:t>động</a:t>
            </a:r>
            <a:r>
              <a:rPr lang="en-US" sz="2800" dirty="0" smtClean="0"/>
              <a:t> </a:t>
            </a:r>
            <a:r>
              <a:rPr lang="en-US" sz="2800" dirty="0" err="1" smtClean="0"/>
              <a:t>nhân</a:t>
            </a:r>
            <a:r>
              <a:rPr lang="en-US" sz="2800" dirty="0" smtClean="0"/>
              <a:t> </a:t>
            </a:r>
            <a:r>
              <a:rPr lang="en-US" sz="2800" dirty="0" err="1" smtClean="0"/>
              <a:t>dân</a:t>
            </a:r>
            <a:r>
              <a:rPr lang="en-US" sz="2800" dirty="0" smtClean="0"/>
              <a:t> </a:t>
            </a:r>
            <a:r>
              <a:rPr lang="en-US" sz="2800" dirty="0" err="1" smtClean="0"/>
              <a:t>tham</a:t>
            </a:r>
            <a:r>
              <a:rPr lang="en-US" sz="2800" dirty="0" smtClean="0"/>
              <a:t> </a:t>
            </a:r>
            <a:r>
              <a:rPr lang="en-US" sz="2800" dirty="0" err="1" smtClean="0"/>
              <a:t>gia</a:t>
            </a:r>
            <a:r>
              <a:rPr lang="en-US" sz="2800" dirty="0" smtClean="0"/>
              <a:t> </a:t>
            </a:r>
            <a:r>
              <a:rPr lang="en-US" sz="2800" dirty="0" err="1" smtClean="0"/>
              <a:t>điều</a:t>
            </a:r>
            <a:r>
              <a:rPr lang="en-US" sz="2800" dirty="0" smtClean="0"/>
              <a:t> </a:t>
            </a:r>
            <a:r>
              <a:rPr lang="en-US" sz="2800" dirty="0" err="1" smtClean="0"/>
              <a:t>tra</a:t>
            </a:r>
            <a:r>
              <a:rPr lang="en-US" sz="2800" dirty="0" smtClean="0"/>
              <a:t> </a:t>
            </a:r>
            <a:r>
              <a:rPr lang="en-US" sz="2800" dirty="0" err="1" smtClean="0"/>
              <a:t>xã</a:t>
            </a:r>
            <a:r>
              <a:rPr lang="en-US" sz="2800" dirty="0" smtClean="0"/>
              <a:t> </a:t>
            </a:r>
            <a:r>
              <a:rPr lang="en-US" sz="2800" dirty="0" err="1" smtClean="0"/>
              <a:t>hội</a:t>
            </a:r>
            <a:r>
              <a:rPr lang="en-US" sz="2800" dirty="0" smtClean="0"/>
              <a:t> </a:t>
            </a:r>
            <a:r>
              <a:rPr lang="en-US" sz="2800" dirty="0" err="1" smtClean="0"/>
              <a:t>học</a:t>
            </a:r>
            <a:r>
              <a:rPr lang="en-US" sz="2800" dirty="0" smtClean="0"/>
              <a:t> </a:t>
            </a:r>
            <a:r>
              <a:rPr lang="en-US" sz="2800" dirty="0" err="1" smtClean="0"/>
              <a:t>đo</a:t>
            </a:r>
            <a:r>
              <a:rPr lang="en-US" sz="2800" dirty="0" smtClean="0"/>
              <a:t> </a:t>
            </a:r>
            <a:r>
              <a:rPr lang="en-US" sz="2800" dirty="0" err="1" smtClean="0"/>
              <a:t>lường</a:t>
            </a:r>
            <a:r>
              <a:rPr lang="en-US" sz="2800" dirty="0" smtClean="0"/>
              <a:t> </a:t>
            </a:r>
            <a:r>
              <a:rPr lang="en-US" sz="2800" dirty="0" err="1" smtClean="0"/>
              <a:t>sự</a:t>
            </a:r>
            <a:r>
              <a:rPr lang="en-US" sz="2800" dirty="0" smtClean="0"/>
              <a:t> </a:t>
            </a:r>
            <a:r>
              <a:rPr lang="en-US" sz="2800" dirty="0" err="1" smtClean="0"/>
              <a:t>hài</a:t>
            </a:r>
            <a:r>
              <a:rPr lang="en-US" sz="2800" dirty="0" smtClean="0"/>
              <a:t> </a:t>
            </a:r>
            <a:r>
              <a:rPr lang="en-US" sz="2800" dirty="0" err="1" smtClean="0"/>
              <a:t>lòng</a:t>
            </a:r>
            <a:r>
              <a:rPr lang="en-US" sz="2800" dirty="0" smtClean="0"/>
              <a:t> </a:t>
            </a:r>
            <a:r>
              <a:rPr lang="en-US" sz="2800" dirty="0" err="1" smtClean="0"/>
              <a:t>của</a:t>
            </a:r>
            <a:r>
              <a:rPr lang="en-US" sz="2800" dirty="0" smtClean="0"/>
              <a:t> </a:t>
            </a:r>
            <a:r>
              <a:rPr lang="en-US" sz="2800" dirty="0" err="1" smtClean="0"/>
              <a:t>người</a:t>
            </a:r>
            <a:r>
              <a:rPr lang="en-US" sz="2800" dirty="0" smtClean="0"/>
              <a:t> </a:t>
            </a:r>
            <a:r>
              <a:rPr lang="en-US" sz="2800" dirty="0" err="1" smtClean="0"/>
              <a:t>dân</a:t>
            </a:r>
            <a:r>
              <a:rPr lang="en-US" sz="2800" dirty="0" smtClean="0"/>
              <a:t>, </a:t>
            </a:r>
            <a:r>
              <a:rPr lang="en-US" sz="2800" dirty="0" err="1" smtClean="0"/>
              <a:t>tổ</a:t>
            </a:r>
            <a:r>
              <a:rPr lang="en-US" sz="2800" dirty="0" smtClean="0"/>
              <a:t> </a:t>
            </a:r>
            <a:r>
              <a:rPr lang="en-US" sz="2800" dirty="0" err="1" smtClean="0"/>
              <a:t>chức</a:t>
            </a:r>
            <a:r>
              <a:rPr lang="en-US" sz="2800" dirty="0" smtClean="0"/>
              <a:t> </a:t>
            </a:r>
            <a:r>
              <a:rPr lang="en-US" sz="2800" dirty="0" err="1" smtClean="0"/>
              <a:t>đối</a:t>
            </a:r>
            <a:r>
              <a:rPr lang="en-US" sz="2800" dirty="0" smtClean="0"/>
              <a:t> </a:t>
            </a:r>
            <a:r>
              <a:rPr lang="en-US" sz="2800" dirty="0" err="1" smtClean="0"/>
              <a:t>với</a:t>
            </a:r>
            <a:r>
              <a:rPr lang="en-US" sz="2800" dirty="0" smtClean="0"/>
              <a:t> </a:t>
            </a:r>
            <a:r>
              <a:rPr lang="en-US" sz="2800" dirty="0" err="1" smtClean="0"/>
              <a:t>đối</a:t>
            </a:r>
            <a:r>
              <a:rPr lang="en-US" sz="2800" dirty="0" smtClean="0"/>
              <a:t> </a:t>
            </a:r>
            <a:r>
              <a:rPr lang="en-US" sz="2800" dirty="0" err="1" smtClean="0"/>
              <a:t>với</a:t>
            </a:r>
            <a:r>
              <a:rPr lang="en-US" sz="2800" dirty="0" smtClean="0"/>
              <a:t> </a:t>
            </a:r>
            <a:r>
              <a:rPr lang="en-US" sz="2800" dirty="0" err="1" smtClean="0"/>
              <a:t>sự</a:t>
            </a:r>
            <a:r>
              <a:rPr lang="en-US" sz="2800" dirty="0" smtClean="0"/>
              <a:t> </a:t>
            </a:r>
            <a:r>
              <a:rPr lang="en-US" sz="2800" dirty="0" err="1" smtClean="0"/>
              <a:t>phục</a:t>
            </a:r>
            <a:r>
              <a:rPr lang="en-US" sz="2800" dirty="0" smtClean="0"/>
              <a:t> </a:t>
            </a:r>
            <a:r>
              <a:rPr lang="en-US" sz="2800" dirty="0" err="1" smtClean="0"/>
              <a:t>vụ</a:t>
            </a:r>
            <a:r>
              <a:rPr lang="en-US" sz="2800" dirty="0" smtClean="0"/>
              <a:t> </a:t>
            </a:r>
            <a:r>
              <a:rPr lang="en-US" sz="2800" dirty="0" err="1" smtClean="0"/>
              <a:t>của</a:t>
            </a:r>
            <a:r>
              <a:rPr lang="en-US" sz="2800" dirty="0" smtClean="0"/>
              <a:t> </a:t>
            </a:r>
            <a:r>
              <a:rPr lang="en-US" sz="2800" dirty="0" err="1" smtClean="0"/>
              <a:t>các</a:t>
            </a:r>
            <a:r>
              <a:rPr lang="en-US" sz="2800" dirty="0" smtClean="0"/>
              <a:t> </a:t>
            </a:r>
            <a:r>
              <a:rPr lang="en-US" sz="2800" dirty="0" err="1" smtClean="0"/>
              <a:t>cơ</a:t>
            </a:r>
            <a:r>
              <a:rPr lang="en-US" sz="2800" dirty="0" smtClean="0"/>
              <a:t> </a:t>
            </a:r>
            <a:r>
              <a:rPr lang="en-US" sz="2800" dirty="0" err="1" smtClean="0"/>
              <a:t>quan</a:t>
            </a:r>
            <a:r>
              <a:rPr lang="en-US" sz="2800" dirty="0" smtClean="0"/>
              <a:t> </a:t>
            </a:r>
            <a:r>
              <a:rPr lang="en-US" sz="2800" dirty="0" err="1" smtClean="0"/>
              <a:t>hành</a:t>
            </a:r>
            <a:r>
              <a:rPr lang="en-US" sz="2800" dirty="0" smtClean="0"/>
              <a:t> </a:t>
            </a:r>
            <a:r>
              <a:rPr lang="en-US" sz="2800" dirty="0" err="1" smtClean="0"/>
              <a:t>chính</a:t>
            </a:r>
            <a:r>
              <a:rPr lang="en-US" sz="2800" dirty="0" smtClean="0"/>
              <a:t> </a:t>
            </a:r>
            <a:r>
              <a:rPr lang="en-US" sz="2800" dirty="0" err="1" smtClean="0"/>
              <a:t>Nhà</a:t>
            </a:r>
            <a:r>
              <a:rPr lang="en-US" sz="2800" dirty="0" smtClean="0"/>
              <a:t> </a:t>
            </a:r>
            <a:r>
              <a:rPr lang="en-US" sz="2800" dirty="0" err="1" smtClean="0"/>
              <a:t>nước</a:t>
            </a:r>
            <a:r>
              <a:rPr lang="en-US" sz="2800" dirty="0" smtClean="0"/>
              <a:t> </a:t>
            </a:r>
            <a:r>
              <a:rPr lang="en-US" sz="2800" dirty="0" err="1" smtClean="0"/>
              <a:t>trên</a:t>
            </a:r>
            <a:r>
              <a:rPr lang="en-US" sz="2800" dirty="0" smtClean="0"/>
              <a:t> </a:t>
            </a:r>
            <a:r>
              <a:rPr lang="en-US" sz="2800" dirty="0" err="1" smtClean="0"/>
              <a:t>địa</a:t>
            </a:r>
            <a:r>
              <a:rPr lang="en-US" sz="2800" dirty="0" smtClean="0"/>
              <a:t> </a:t>
            </a:r>
            <a:r>
              <a:rPr lang="en-US" sz="2800" dirty="0" err="1" smtClean="0"/>
              <a:t>bàn</a:t>
            </a:r>
            <a:r>
              <a:rPr lang="en-US" sz="2800" dirty="0" smtClean="0"/>
              <a:t>.</a:t>
            </a:r>
          </a:p>
          <a:p>
            <a:pPr algn="just">
              <a:buFontTx/>
              <a:buChar char="-"/>
            </a:pPr>
            <a:r>
              <a:rPr lang="en-US" sz="2800" dirty="0" err="1" smtClean="0"/>
              <a:t>Giám</a:t>
            </a:r>
            <a:r>
              <a:rPr lang="en-US" sz="2800" dirty="0" smtClean="0"/>
              <a:t> </a:t>
            </a:r>
            <a:r>
              <a:rPr lang="en-US" sz="2800" dirty="0" err="1" smtClean="0"/>
              <a:t>sát</a:t>
            </a:r>
            <a:r>
              <a:rPr lang="en-US" sz="2800" dirty="0" smtClean="0"/>
              <a:t> </a:t>
            </a:r>
            <a:r>
              <a:rPr lang="en-US" sz="2800" dirty="0" err="1" smtClean="0"/>
              <a:t>quá</a:t>
            </a:r>
            <a:r>
              <a:rPr lang="en-US" sz="2800" dirty="0" smtClean="0"/>
              <a:t> </a:t>
            </a:r>
            <a:r>
              <a:rPr lang="en-US" sz="2800" dirty="0" err="1" smtClean="0"/>
              <a:t>trình</a:t>
            </a:r>
            <a:r>
              <a:rPr lang="en-US" sz="2800" dirty="0" smtClean="0"/>
              <a:t> </a:t>
            </a:r>
            <a:r>
              <a:rPr lang="en-US" sz="2800" dirty="0" err="1" smtClean="0"/>
              <a:t>phúc</a:t>
            </a:r>
            <a:r>
              <a:rPr lang="en-US" sz="2800" dirty="0" smtClean="0"/>
              <a:t> </a:t>
            </a:r>
            <a:r>
              <a:rPr lang="en-US" sz="2800" dirty="0" err="1" smtClean="0"/>
              <a:t>tra</a:t>
            </a:r>
            <a:r>
              <a:rPr lang="en-US" sz="2800" dirty="0" smtClean="0"/>
              <a:t> </a:t>
            </a:r>
            <a:r>
              <a:rPr lang="en-US" sz="2800" dirty="0" err="1" smtClean="0"/>
              <a:t>kết</a:t>
            </a:r>
            <a:r>
              <a:rPr lang="en-US" sz="2800" dirty="0" smtClean="0"/>
              <a:t> </a:t>
            </a:r>
            <a:r>
              <a:rPr lang="en-US" sz="2800" dirty="0" err="1" smtClean="0"/>
              <a:t>quả</a:t>
            </a:r>
            <a:r>
              <a:rPr lang="en-US" sz="2800" dirty="0" smtClean="0"/>
              <a:t> </a:t>
            </a:r>
            <a:r>
              <a:rPr lang="en-US" sz="2800" dirty="0" err="1" smtClean="0"/>
              <a:t>điều</a:t>
            </a:r>
            <a:r>
              <a:rPr lang="en-US" sz="2800" dirty="0" smtClean="0"/>
              <a:t> </a:t>
            </a:r>
            <a:r>
              <a:rPr lang="en-US" sz="2800" dirty="0" err="1" smtClean="0"/>
              <a:t>tra</a:t>
            </a:r>
            <a:r>
              <a:rPr lang="en-US" sz="2800" dirty="0" smtClean="0"/>
              <a:t> </a:t>
            </a:r>
            <a:r>
              <a:rPr lang="en-US" sz="2800" dirty="0" err="1" smtClean="0"/>
              <a:t>xã</a:t>
            </a:r>
            <a:r>
              <a:rPr lang="en-US" sz="2800" dirty="0" smtClean="0"/>
              <a:t> </a:t>
            </a:r>
            <a:r>
              <a:rPr lang="en-US" sz="2800" dirty="0" err="1" smtClean="0"/>
              <a:t>hội</a:t>
            </a:r>
            <a:r>
              <a:rPr lang="en-US" sz="2800" dirty="0" smtClean="0"/>
              <a:t> </a:t>
            </a:r>
            <a:r>
              <a:rPr lang="en-US" sz="2800" dirty="0" err="1" smtClean="0"/>
              <a:t>học</a:t>
            </a:r>
            <a:r>
              <a:rPr lang="en-US" sz="2800" dirty="0" smtClean="0"/>
              <a:t> </a:t>
            </a:r>
            <a:r>
              <a:rPr lang="en-US" sz="2800" dirty="0" err="1" smtClean="0"/>
              <a:t>tại</a:t>
            </a:r>
            <a:r>
              <a:rPr lang="en-US" sz="2800" dirty="0" smtClean="0"/>
              <a:t> </a:t>
            </a:r>
            <a:r>
              <a:rPr lang="en-US" sz="2800" dirty="0" err="1" smtClean="0"/>
              <a:t>địa</a:t>
            </a:r>
            <a:r>
              <a:rPr lang="en-US" sz="2800" dirty="0" smtClean="0"/>
              <a:t> </a:t>
            </a:r>
            <a:r>
              <a:rPr lang="en-US" sz="2800" dirty="0" err="1" smtClean="0"/>
              <a:t>phương</a:t>
            </a:r>
            <a:r>
              <a:rPr lang="en-US" sz="2800" dirty="0" smtClean="0"/>
              <a:t> </a:t>
            </a:r>
            <a:r>
              <a:rPr lang="en-US" sz="2800" dirty="0" err="1" smtClean="0"/>
              <a:t>trong</a:t>
            </a:r>
            <a:r>
              <a:rPr lang="en-US" sz="2800" dirty="0" smtClean="0"/>
              <a:t> </a:t>
            </a:r>
            <a:r>
              <a:rPr lang="en-US" sz="2800" dirty="0" err="1" smtClean="0"/>
              <a:t>năm</a:t>
            </a:r>
            <a:r>
              <a:rPr lang="en-US" sz="2800" dirty="0" smtClean="0"/>
              <a:t> 2017;</a:t>
            </a:r>
          </a:p>
          <a:p>
            <a:pPr algn="just">
              <a:buFontTx/>
              <a:buChar char="-"/>
            </a:pPr>
            <a:r>
              <a:rPr lang="en-US" sz="2800" dirty="0" err="1" smtClean="0"/>
              <a:t>Chủ</a:t>
            </a:r>
            <a:r>
              <a:rPr lang="en-US" sz="2800" dirty="0" smtClean="0"/>
              <a:t> </a:t>
            </a:r>
            <a:r>
              <a:rPr lang="en-US" sz="2800" dirty="0" err="1" smtClean="0"/>
              <a:t>động</a:t>
            </a:r>
            <a:r>
              <a:rPr lang="en-US" sz="2800" dirty="0" smtClean="0"/>
              <a:t> </a:t>
            </a:r>
            <a:r>
              <a:rPr lang="en-US" sz="2800" dirty="0" err="1" smtClean="0"/>
              <a:t>giám</a:t>
            </a:r>
            <a:r>
              <a:rPr lang="en-US" sz="2800" dirty="0" smtClean="0"/>
              <a:t> </a:t>
            </a:r>
            <a:r>
              <a:rPr lang="en-US" sz="2800" dirty="0" err="1" smtClean="0"/>
              <a:t>sát</a:t>
            </a:r>
            <a:r>
              <a:rPr lang="en-US" sz="2800" dirty="0" smtClean="0"/>
              <a:t> </a:t>
            </a:r>
            <a:r>
              <a:rPr lang="en-US" sz="2800" dirty="0" err="1" smtClean="0"/>
              <a:t>việc</a:t>
            </a:r>
            <a:r>
              <a:rPr lang="en-US" sz="2800" dirty="0" smtClean="0"/>
              <a:t> </a:t>
            </a:r>
            <a:r>
              <a:rPr lang="en-US" sz="2800" dirty="0" err="1" smtClean="0"/>
              <a:t>cải</a:t>
            </a:r>
            <a:r>
              <a:rPr lang="en-US" sz="2800" dirty="0" smtClean="0"/>
              <a:t> </a:t>
            </a:r>
            <a:r>
              <a:rPr lang="en-US" sz="2800" dirty="0" err="1" smtClean="0"/>
              <a:t>cách</a:t>
            </a:r>
            <a:r>
              <a:rPr lang="en-US" sz="2800" dirty="0" smtClean="0"/>
              <a:t> </a:t>
            </a:r>
            <a:r>
              <a:rPr lang="en-US" sz="2800" dirty="0" err="1" smtClean="0"/>
              <a:t>thủ</a:t>
            </a:r>
            <a:r>
              <a:rPr lang="en-US" sz="2800" dirty="0" smtClean="0"/>
              <a:t> </a:t>
            </a:r>
            <a:r>
              <a:rPr lang="en-US" sz="2800" dirty="0" err="1" smtClean="0"/>
              <a:t>tục</a:t>
            </a:r>
            <a:r>
              <a:rPr lang="en-US" sz="2800" dirty="0" smtClean="0"/>
              <a:t> </a:t>
            </a:r>
            <a:r>
              <a:rPr lang="en-US" sz="2800" dirty="0" err="1" smtClean="0"/>
              <a:t>hành</a:t>
            </a:r>
            <a:r>
              <a:rPr lang="en-US" sz="2800" dirty="0" smtClean="0"/>
              <a:t> </a:t>
            </a:r>
            <a:r>
              <a:rPr lang="en-US" sz="2800" dirty="0" err="1" smtClean="0"/>
              <a:t>chính</a:t>
            </a:r>
            <a:r>
              <a:rPr lang="en-US" sz="2800" dirty="0" smtClean="0"/>
              <a:t> </a:t>
            </a:r>
            <a:r>
              <a:rPr lang="en-US" sz="2800" dirty="0" err="1" smtClean="0"/>
              <a:t>theo</a:t>
            </a:r>
            <a:r>
              <a:rPr lang="en-US" sz="2800" dirty="0" smtClean="0"/>
              <a:t> </a:t>
            </a:r>
            <a:r>
              <a:rPr lang="en-US" sz="2800" dirty="0" err="1" smtClean="0"/>
              <a:t>Quyết</a:t>
            </a:r>
            <a:r>
              <a:rPr lang="en-US" sz="2800" dirty="0" smtClean="0"/>
              <a:t> </a:t>
            </a:r>
            <a:r>
              <a:rPr lang="en-US" sz="2800" dirty="0" err="1" smtClean="0"/>
              <a:t>định</a:t>
            </a:r>
            <a:r>
              <a:rPr lang="en-US" sz="2800" dirty="0" smtClean="0"/>
              <a:t> 30a/QĐ-CP </a:t>
            </a:r>
            <a:r>
              <a:rPr lang="en-US" sz="2800" dirty="0" err="1" smtClean="0"/>
              <a:t>và</a:t>
            </a:r>
            <a:r>
              <a:rPr lang="en-US" sz="2800" dirty="0" smtClean="0"/>
              <a:t> </a:t>
            </a:r>
            <a:r>
              <a:rPr lang="en-US" sz="2800" dirty="0" err="1" smtClean="0"/>
              <a:t>Quyết</a:t>
            </a:r>
            <a:r>
              <a:rPr lang="en-US" sz="2800" dirty="0" smtClean="0"/>
              <a:t> </a:t>
            </a:r>
            <a:r>
              <a:rPr lang="en-US" sz="2800" dirty="0" err="1" smtClean="0"/>
              <a:t>định</a:t>
            </a:r>
            <a:r>
              <a:rPr lang="en-US" sz="2800" dirty="0" smtClean="0"/>
              <a:t> </a:t>
            </a:r>
            <a:r>
              <a:rPr lang="en-US" sz="2800" dirty="0" err="1" smtClean="0"/>
              <a:t>số</a:t>
            </a:r>
            <a:r>
              <a:rPr lang="en-US" sz="2800" dirty="0" smtClean="0"/>
              <a:t> 225/QĐ-</a:t>
            </a:r>
            <a:r>
              <a:rPr lang="en-US" sz="2800" dirty="0" err="1" smtClean="0"/>
              <a:t>TTg</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943600"/>
          </a:xfrm>
          <a:ln/>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just"/>
            <a:r>
              <a:rPr lang="en-US" sz="3200" b="1" dirty="0" smtClean="0"/>
              <a:t>3.2</a:t>
            </a:r>
            <a:r>
              <a:rPr lang="en-US" sz="3200" i="1" dirty="0" smtClean="0"/>
              <a:t>.</a:t>
            </a:r>
            <a:r>
              <a:rPr lang="en-US" sz="3200" dirty="0" smtClean="0"/>
              <a:t>Triển </a:t>
            </a:r>
            <a:r>
              <a:rPr lang="en-US" sz="3200" dirty="0" err="1" smtClean="0"/>
              <a:t>khai</a:t>
            </a:r>
            <a:r>
              <a:rPr lang="en-US" sz="3200" dirty="0" smtClean="0"/>
              <a:t> </a:t>
            </a:r>
            <a:r>
              <a:rPr lang="en-US" sz="3200" dirty="0" err="1" smtClean="0"/>
              <a:t>phối</a:t>
            </a:r>
            <a:r>
              <a:rPr lang="en-US" sz="3200" dirty="0" smtClean="0"/>
              <a:t> </a:t>
            </a:r>
            <a:r>
              <a:rPr lang="en-US" sz="3200" dirty="0" err="1" smtClean="0"/>
              <a:t>hợp</a:t>
            </a:r>
            <a:r>
              <a:rPr lang="en-US" sz="3200" dirty="0" smtClean="0"/>
              <a:t> </a:t>
            </a:r>
            <a:r>
              <a:rPr lang="en-US" sz="3200" dirty="0" err="1" smtClean="0"/>
              <a:t>giám</a:t>
            </a:r>
            <a:r>
              <a:rPr lang="en-US" sz="3200" dirty="0" smtClean="0"/>
              <a:t> </a:t>
            </a:r>
            <a:r>
              <a:rPr lang="en-US" sz="3200" dirty="0" err="1" smtClean="0"/>
              <a:t>sát</a:t>
            </a:r>
            <a:r>
              <a:rPr lang="en-US" sz="3200" dirty="0" smtClean="0"/>
              <a:t> </a:t>
            </a:r>
            <a:r>
              <a:rPr lang="en-US" sz="3200" dirty="0" err="1" smtClean="0"/>
              <a:t>việc</a:t>
            </a:r>
            <a:r>
              <a:rPr lang="en-US" sz="3200" dirty="0" smtClean="0"/>
              <a:t> </a:t>
            </a:r>
            <a:r>
              <a:rPr lang="en-US" sz="3200" dirty="0" err="1" smtClean="0"/>
              <a:t>thực</a:t>
            </a:r>
            <a:r>
              <a:rPr lang="en-US" sz="3200" dirty="0" smtClean="0"/>
              <a:t> </a:t>
            </a:r>
            <a:r>
              <a:rPr lang="en-US" sz="3200" dirty="0" err="1" smtClean="0"/>
              <a:t>hiện</a:t>
            </a:r>
            <a:r>
              <a:rPr lang="en-US" sz="3200" dirty="0" smtClean="0"/>
              <a:t> </a:t>
            </a:r>
            <a:r>
              <a:rPr lang="en-US" sz="3200" dirty="0" err="1" smtClean="0"/>
              <a:t>những</a:t>
            </a:r>
            <a:r>
              <a:rPr lang="en-US" sz="3200" dirty="0" smtClean="0"/>
              <a:t> </a:t>
            </a:r>
            <a:r>
              <a:rPr lang="en-US" sz="3200" dirty="0" err="1" smtClean="0"/>
              <a:t>nhiệm</a:t>
            </a:r>
            <a:r>
              <a:rPr lang="en-US" sz="3200" dirty="0" smtClean="0"/>
              <a:t> </a:t>
            </a:r>
            <a:r>
              <a:rPr lang="en-US" sz="3200" dirty="0" err="1" smtClean="0"/>
              <a:t>vụ</a:t>
            </a:r>
            <a:r>
              <a:rPr lang="en-US" sz="3200" dirty="0" smtClean="0"/>
              <a:t>, </a:t>
            </a:r>
            <a:r>
              <a:rPr lang="en-US" sz="3200" dirty="0" err="1" smtClean="0"/>
              <a:t>giải</a:t>
            </a:r>
            <a:r>
              <a:rPr lang="en-US" sz="3200" dirty="0" smtClean="0"/>
              <a:t> </a:t>
            </a:r>
            <a:r>
              <a:rPr lang="en-US" sz="3200" dirty="0" err="1" smtClean="0"/>
              <a:t>pháp</a:t>
            </a:r>
            <a:r>
              <a:rPr lang="en-US" sz="3200" dirty="0" smtClean="0"/>
              <a:t> </a:t>
            </a:r>
            <a:r>
              <a:rPr lang="en-US" sz="3200" dirty="0" err="1" smtClean="0"/>
              <a:t>chủ</a:t>
            </a:r>
            <a:r>
              <a:rPr lang="en-US" sz="3200" dirty="0" smtClean="0"/>
              <a:t> </a:t>
            </a:r>
            <a:r>
              <a:rPr lang="en-US" sz="3200" dirty="0" err="1" smtClean="0"/>
              <a:t>yếu</a:t>
            </a:r>
            <a:r>
              <a:rPr lang="en-US" sz="3200" dirty="0" smtClean="0"/>
              <a:t> </a:t>
            </a:r>
            <a:r>
              <a:rPr lang="en-US" sz="3200" dirty="0" err="1" smtClean="0"/>
              <a:t>nhằm</a:t>
            </a:r>
            <a:r>
              <a:rPr lang="en-US" sz="3200" dirty="0" smtClean="0"/>
              <a:t> </a:t>
            </a:r>
            <a:r>
              <a:rPr lang="en-US" sz="3200" dirty="0" err="1" smtClean="0"/>
              <a:t>cải</a:t>
            </a:r>
            <a:r>
              <a:rPr lang="en-US" sz="3200" dirty="0" smtClean="0"/>
              <a:t> </a:t>
            </a:r>
            <a:r>
              <a:rPr lang="en-US" sz="3200" dirty="0" err="1" smtClean="0"/>
              <a:t>thiện</a:t>
            </a:r>
            <a:r>
              <a:rPr lang="en-US" sz="3200" dirty="0" smtClean="0"/>
              <a:t> </a:t>
            </a:r>
            <a:r>
              <a:rPr lang="en-US" sz="3200" dirty="0" err="1" smtClean="0"/>
              <a:t>môi</a:t>
            </a:r>
            <a:r>
              <a:rPr lang="en-US" sz="3200" dirty="0" smtClean="0"/>
              <a:t> </a:t>
            </a:r>
            <a:r>
              <a:rPr lang="en-US" sz="3200" dirty="0" err="1" smtClean="0"/>
              <a:t>trường</a:t>
            </a:r>
            <a:r>
              <a:rPr lang="en-US" sz="3200" dirty="0" smtClean="0"/>
              <a:t> </a:t>
            </a:r>
            <a:r>
              <a:rPr lang="en-US" sz="3200" dirty="0" err="1" smtClean="0"/>
              <a:t>kinh</a:t>
            </a:r>
            <a:r>
              <a:rPr lang="en-US" sz="3200" dirty="0" smtClean="0"/>
              <a:t> </a:t>
            </a:r>
            <a:r>
              <a:rPr lang="en-US" sz="3200" dirty="0" err="1" smtClean="0"/>
              <a:t>doanh</a:t>
            </a:r>
            <a:r>
              <a:rPr lang="en-US" sz="3200" dirty="0" smtClean="0"/>
              <a:t> </a:t>
            </a:r>
            <a:r>
              <a:rPr lang="en-US" sz="3200" dirty="0" err="1" smtClean="0"/>
              <a:t>nâng</a:t>
            </a:r>
            <a:r>
              <a:rPr lang="en-US" sz="3200" dirty="0" smtClean="0"/>
              <a:t> </a:t>
            </a:r>
            <a:r>
              <a:rPr lang="en-US" sz="3200" dirty="0" err="1" smtClean="0"/>
              <a:t>cao</a:t>
            </a:r>
            <a:r>
              <a:rPr lang="en-US" sz="3200" dirty="0" smtClean="0"/>
              <a:t> </a:t>
            </a:r>
            <a:r>
              <a:rPr lang="en-US" sz="3200" dirty="0" err="1" smtClean="0"/>
              <a:t>năng</a:t>
            </a:r>
            <a:r>
              <a:rPr lang="en-US" sz="3200" dirty="0" smtClean="0"/>
              <a:t> </a:t>
            </a:r>
            <a:r>
              <a:rPr lang="en-US" sz="3200" dirty="0" err="1" smtClean="0"/>
              <a:t>lực</a:t>
            </a:r>
            <a:r>
              <a:rPr lang="en-US" sz="3200" dirty="0" smtClean="0"/>
              <a:t> </a:t>
            </a:r>
            <a:r>
              <a:rPr lang="en-US" sz="3200" dirty="0" err="1" smtClean="0"/>
              <a:t>cạnh</a:t>
            </a:r>
            <a:r>
              <a:rPr lang="en-US" sz="3200" dirty="0" smtClean="0"/>
              <a:t> </a:t>
            </a:r>
            <a:r>
              <a:rPr lang="en-US" sz="3200" dirty="0" err="1" smtClean="0"/>
              <a:t>tranh</a:t>
            </a:r>
            <a:r>
              <a:rPr lang="en-US" sz="3200" dirty="0" smtClean="0"/>
              <a:t> </a:t>
            </a:r>
            <a:r>
              <a:rPr lang="en-US" sz="3200" dirty="0" err="1" smtClean="0"/>
              <a:t>quốc</a:t>
            </a:r>
            <a:r>
              <a:rPr lang="en-US" sz="3200" dirty="0" smtClean="0"/>
              <a:t> </a:t>
            </a:r>
            <a:r>
              <a:rPr lang="en-US" sz="3200" dirty="0" err="1" smtClean="0"/>
              <a:t>gia</a:t>
            </a:r>
            <a:r>
              <a:rPr lang="en-US" sz="3200" dirty="0" smtClean="0"/>
              <a:t> </a:t>
            </a:r>
            <a:r>
              <a:rPr lang="en-US" sz="3200" dirty="0" err="1" smtClean="0"/>
              <a:t>trong</a:t>
            </a:r>
            <a:r>
              <a:rPr lang="en-US" sz="3200" dirty="0" smtClean="0"/>
              <a:t> </a:t>
            </a:r>
            <a:r>
              <a:rPr lang="en-US" sz="3200" dirty="0" err="1" smtClean="0"/>
              <a:t>lĩnh</a:t>
            </a:r>
            <a:r>
              <a:rPr lang="en-US" sz="3200" dirty="0" smtClean="0"/>
              <a:t> </a:t>
            </a:r>
            <a:r>
              <a:rPr lang="en-US" sz="3200" dirty="0" err="1" smtClean="0"/>
              <a:t>vực</a:t>
            </a:r>
            <a:r>
              <a:rPr lang="en-US" sz="3200" dirty="0" smtClean="0"/>
              <a:t> </a:t>
            </a:r>
            <a:r>
              <a:rPr lang="en-US" sz="3200" dirty="0" err="1" smtClean="0"/>
              <a:t>thuế</a:t>
            </a:r>
            <a:r>
              <a:rPr lang="en-US" sz="3200" dirty="0" smtClean="0"/>
              <a:t>, </a:t>
            </a:r>
            <a:r>
              <a:rPr lang="en-US" sz="3200" dirty="0" err="1" smtClean="0"/>
              <a:t>hải</a:t>
            </a:r>
            <a:r>
              <a:rPr lang="en-US" sz="3200" dirty="0" smtClean="0"/>
              <a:t> </a:t>
            </a:r>
            <a:r>
              <a:rPr lang="en-US" sz="3200" dirty="0" err="1" smtClean="0"/>
              <a:t>quan</a:t>
            </a:r>
            <a:r>
              <a:rPr lang="en-US" sz="3200" dirty="0" smtClean="0"/>
              <a:t> </a:t>
            </a:r>
            <a:br>
              <a:rPr lang="en-US" sz="3200" dirty="0" smtClean="0"/>
            </a:br>
            <a:r>
              <a:rPr lang="en-US" sz="3200" dirty="0" smtClean="0"/>
              <a:t/>
            </a:r>
            <a:br>
              <a:rPr lang="en-US" sz="3200" dirty="0" smtClean="0"/>
            </a:br>
            <a:r>
              <a:rPr lang="en-US" sz="3200" dirty="0" smtClean="0"/>
              <a:t>- </a:t>
            </a:r>
            <a:r>
              <a:rPr lang="en-US" sz="3200" dirty="0" err="1" smtClean="0"/>
              <a:t>Các</a:t>
            </a:r>
            <a:r>
              <a:rPr lang="en-US" sz="3200" dirty="0" smtClean="0"/>
              <a:t> </a:t>
            </a:r>
            <a:r>
              <a:rPr lang="en-US" sz="3200" dirty="0" err="1" smtClean="0"/>
              <a:t>địa</a:t>
            </a:r>
            <a:r>
              <a:rPr lang="en-US" sz="3200" dirty="0" smtClean="0"/>
              <a:t> </a:t>
            </a:r>
            <a:r>
              <a:rPr lang="en-US" sz="3200" dirty="0" err="1" smtClean="0"/>
              <a:t>phương</a:t>
            </a:r>
            <a:r>
              <a:rPr lang="en-US" sz="3200" dirty="0" smtClean="0"/>
              <a:t> </a:t>
            </a:r>
            <a:r>
              <a:rPr lang="en-US" sz="3200" dirty="0" err="1" smtClean="0"/>
              <a:t>phối</a:t>
            </a:r>
            <a:r>
              <a:rPr lang="en-US" sz="3200" dirty="0" smtClean="0"/>
              <a:t> </a:t>
            </a:r>
            <a:r>
              <a:rPr lang="en-US" sz="3200" dirty="0" err="1" smtClean="0"/>
              <a:t>hợp</a:t>
            </a:r>
            <a:r>
              <a:rPr lang="en-US" sz="3200" dirty="0" smtClean="0"/>
              <a:t> </a:t>
            </a:r>
            <a:r>
              <a:rPr lang="en-US" sz="3200" dirty="0" err="1" smtClean="0"/>
              <a:t>triển</a:t>
            </a:r>
            <a:r>
              <a:rPr lang="en-US" sz="3200" dirty="0" smtClean="0"/>
              <a:t> </a:t>
            </a:r>
            <a:r>
              <a:rPr lang="en-US" sz="3200" dirty="0" err="1" smtClean="0"/>
              <a:t>khai</a:t>
            </a:r>
            <a:r>
              <a:rPr lang="en-US" sz="3200" dirty="0" smtClean="0"/>
              <a:t> </a:t>
            </a:r>
            <a:r>
              <a:rPr lang="en-US" sz="3200" dirty="0" err="1" smtClean="0"/>
              <a:t>xây</a:t>
            </a:r>
            <a:r>
              <a:rPr lang="en-US" sz="3200" dirty="0" smtClean="0"/>
              <a:t> </a:t>
            </a:r>
            <a:r>
              <a:rPr lang="en-US" sz="3200" dirty="0" err="1" smtClean="0"/>
              <a:t>dựng</a:t>
            </a:r>
            <a:r>
              <a:rPr lang="en-US" sz="3200" dirty="0" smtClean="0"/>
              <a:t>, </a:t>
            </a:r>
            <a:r>
              <a:rPr lang="en-US" sz="3200" dirty="0" err="1" smtClean="0"/>
              <a:t>ký</a:t>
            </a:r>
            <a:r>
              <a:rPr lang="en-US" sz="3200" dirty="0" smtClean="0"/>
              <a:t> </a:t>
            </a:r>
            <a:r>
              <a:rPr lang="en-US" sz="3200" dirty="0" err="1" smtClean="0"/>
              <a:t>kết</a:t>
            </a:r>
            <a:r>
              <a:rPr lang="en-US" sz="3200" dirty="0" smtClean="0"/>
              <a:t> </a:t>
            </a:r>
            <a:r>
              <a:rPr lang="en-US" sz="3200" dirty="0" err="1" smtClean="0"/>
              <a:t>Chương</a:t>
            </a:r>
            <a:r>
              <a:rPr lang="en-US" sz="3200" dirty="0" smtClean="0"/>
              <a:t> </a:t>
            </a:r>
            <a:r>
              <a:rPr lang="en-US" sz="3200" dirty="0" err="1" smtClean="0"/>
              <a:t>trình</a:t>
            </a:r>
            <a:r>
              <a:rPr lang="en-US" sz="3200" dirty="0" smtClean="0"/>
              <a:t> </a:t>
            </a:r>
            <a:r>
              <a:rPr lang="en-US" sz="3200" dirty="0" err="1" smtClean="0"/>
              <a:t>giám</a:t>
            </a:r>
            <a:r>
              <a:rPr lang="en-US" sz="3200" dirty="0" smtClean="0"/>
              <a:t> </a:t>
            </a:r>
            <a:r>
              <a:rPr lang="en-US" sz="3200" dirty="0" err="1" smtClean="0"/>
              <a:t>sát</a:t>
            </a:r>
            <a:r>
              <a:rPr lang="en-US" sz="3200" dirty="0" smtClean="0"/>
              <a:t>.</a:t>
            </a:r>
            <a:br>
              <a:rPr lang="en-US" sz="3200" dirty="0" smtClean="0"/>
            </a:br>
            <a:r>
              <a:rPr lang="en-US" sz="3200" dirty="0" smtClean="0"/>
              <a:t>- </a:t>
            </a:r>
            <a:r>
              <a:rPr lang="en-US" sz="3200" dirty="0" err="1" smtClean="0"/>
              <a:t>Tập</a:t>
            </a:r>
            <a:r>
              <a:rPr lang="en-US" sz="3200" dirty="0" smtClean="0"/>
              <a:t> </a:t>
            </a:r>
            <a:r>
              <a:rPr lang="en-US" sz="3200" dirty="0" err="1" smtClean="0"/>
              <a:t>trung</a:t>
            </a:r>
            <a:r>
              <a:rPr lang="en-US" sz="3200" dirty="0" smtClean="0"/>
              <a:t> </a:t>
            </a:r>
            <a:r>
              <a:rPr lang="en-US" sz="3200" dirty="0" err="1" smtClean="0"/>
              <a:t>giám</a:t>
            </a:r>
            <a:r>
              <a:rPr lang="en-US" sz="3200" dirty="0" smtClean="0"/>
              <a:t> </a:t>
            </a:r>
            <a:r>
              <a:rPr lang="en-US" sz="3200" dirty="0" err="1" smtClean="0"/>
              <a:t>sát</a:t>
            </a:r>
            <a:r>
              <a:rPr lang="en-US" sz="3200" dirty="0" smtClean="0"/>
              <a:t> </a:t>
            </a:r>
            <a:r>
              <a:rPr lang="en-US" sz="3200" dirty="0" err="1" smtClean="0"/>
              <a:t>việc</a:t>
            </a:r>
            <a:r>
              <a:rPr lang="en-US" sz="3200" dirty="0" smtClean="0"/>
              <a:t> </a:t>
            </a:r>
            <a:r>
              <a:rPr lang="en-US" sz="3200" dirty="0" err="1" smtClean="0"/>
              <a:t>thực</a:t>
            </a:r>
            <a:r>
              <a:rPr lang="en-US" sz="3200" dirty="0" smtClean="0"/>
              <a:t> </a:t>
            </a:r>
            <a:r>
              <a:rPr lang="en-US" sz="3200" dirty="0" err="1" smtClean="0"/>
              <a:t>hiện</a:t>
            </a:r>
            <a:r>
              <a:rPr lang="en-US" sz="3200" dirty="0" smtClean="0"/>
              <a:t> </a:t>
            </a:r>
            <a:r>
              <a:rPr lang="en-US" sz="3200" dirty="0" err="1" smtClean="0"/>
              <a:t>Nghị</a:t>
            </a:r>
            <a:r>
              <a:rPr lang="en-US" sz="3200" dirty="0" smtClean="0"/>
              <a:t> </a:t>
            </a:r>
            <a:r>
              <a:rPr lang="en-US" sz="3200" dirty="0" err="1" smtClean="0"/>
              <a:t>quyết</a:t>
            </a:r>
            <a:r>
              <a:rPr lang="en-US" sz="3200" dirty="0" smtClean="0"/>
              <a:t> </a:t>
            </a:r>
            <a:r>
              <a:rPr lang="en-US" sz="3200" dirty="0" err="1" smtClean="0"/>
              <a:t>số</a:t>
            </a:r>
            <a:r>
              <a:rPr lang="en-US" sz="3200" dirty="0" smtClean="0"/>
              <a:t> 19/NQ-CP </a:t>
            </a:r>
            <a:r>
              <a:rPr lang="en-US" sz="3200" dirty="0" err="1" smtClean="0"/>
              <a:t>ngày</a:t>
            </a:r>
            <a:r>
              <a:rPr lang="en-US" sz="3200" dirty="0" smtClean="0"/>
              <a:t> 18/3/2014 </a:t>
            </a:r>
            <a:r>
              <a:rPr lang="en-US" sz="3200" dirty="0" err="1" smtClean="0"/>
              <a:t>và</a:t>
            </a:r>
            <a:r>
              <a:rPr lang="en-US" sz="3200" dirty="0" smtClean="0"/>
              <a:t> </a:t>
            </a:r>
            <a:r>
              <a:rPr lang="en-US" sz="3200" dirty="0" err="1" smtClean="0"/>
              <a:t>Nghị</a:t>
            </a:r>
            <a:r>
              <a:rPr lang="en-US" sz="3200" dirty="0" smtClean="0"/>
              <a:t> </a:t>
            </a:r>
            <a:r>
              <a:rPr lang="en-US" sz="3200" dirty="0" err="1" smtClean="0"/>
              <a:t>quyết</a:t>
            </a:r>
            <a:r>
              <a:rPr lang="en-US" sz="3200" dirty="0" smtClean="0"/>
              <a:t> </a:t>
            </a:r>
            <a:r>
              <a:rPr lang="en-US" sz="3200" dirty="0" err="1" smtClean="0"/>
              <a:t>số</a:t>
            </a:r>
            <a:r>
              <a:rPr lang="en-US" sz="3200" dirty="0" smtClean="0"/>
              <a:t> 19/NQ-CP </a:t>
            </a:r>
            <a:r>
              <a:rPr lang="en-US" sz="3200" dirty="0" err="1" smtClean="0"/>
              <a:t>ngày</a:t>
            </a:r>
            <a:r>
              <a:rPr lang="en-US" sz="3200" dirty="0" smtClean="0"/>
              <a:t> 12/3/2015 </a:t>
            </a:r>
            <a:r>
              <a:rPr lang="en-US" sz="3200" dirty="0" err="1" smtClean="0"/>
              <a:t>của</a:t>
            </a:r>
            <a:r>
              <a:rPr lang="en-US" sz="3200" dirty="0" smtClean="0"/>
              <a:t> </a:t>
            </a:r>
            <a:r>
              <a:rPr lang="en-US" sz="3200" dirty="0" err="1" smtClean="0"/>
              <a:t>Chính</a:t>
            </a:r>
            <a:r>
              <a:rPr lang="en-US" sz="3200" dirty="0" smtClean="0"/>
              <a:t> </a:t>
            </a:r>
            <a:r>
              <a:rPr lang="en-US" sz="3200" dirty="0" err="1" smtClean="0"/>
              <a:t>phủ</a:t>
            </a:r>
            <a:r>
              <a:rPr lang="en-US" sz="3200" dirty="0" smtClean="0"/>
              <a:t> </a:t>
            </a:r>
            <a:r>
              <a:rPr lang="en-US" sz="3200" dirty="0" err="1" smtClean="0"/>
              <a:t>về</a:t>
            </a:r>
            <a:r>
              <a:rPr lang="en-US" sz="3200" dirty="0" smtClean="0"/>
              <a:t> </a:t>
            </a:r>
            <a:r>
              <a:rPr lang="en-US" sz="3200" dirty="0" err="1" smtClean="0"/>
              <a:t>những</a:t>
            </a:r>
            <a:r>
              <a:rPr lang="en-US" sz="3200" dirty="0" smtClean="0"/>
              <a:t> </a:t>
            </a:r>
            <a:r>
              <a:rPr lang="en-US" sz="3200" dirty="0" err="1" smtClean="0"/>
              <a:t>nhiệm</a:t>
            </a:r>
            <a:r>
              <a:rPr lang="en-US" sz="3200" dirty="0" smtClean="0"/>
              <a:t> </a:t>
            </a:r>
            <a:r>
              <a:rPr lang="en-US" sz="3200" dirty="0" err="1" smtClean="0"/>
              <a:t>vụ</a:t>
            </a:r>
            <a:r>
              <a:rPr lang="en-US" sz="3200" dirty="0" smtClean="0"/>
              <a:t>, </a:t>
            </a:r>
            <a:r>
              <a:rPr lang="en-US" sz="3200" dirty="0" err="1" smtClean="0"/>
              <a:t>giải</a:t>
            </a:r>
            <a:r>
              <a:rPr lang="en-US" sz="3200" dirty="0" smtClean="0"/>
              <a:t> </a:t>
            </a:r>
            <a:r>
              <a:rPr lang="en-US" sz="3200" dirty="0" err="1" smtClean="0"/>
              <a:t>pháp</a:t>
            </a:r>
            <a:r>
              <a:rPr lang="en-US" sz="3200" dirty="0" smtClean="0"/>
              <a:t> </a:t>
            </a:r>
            <a:r>
              <a:rPr lang="en-US" sz="3200" dirty="0" err="1" smtClean="0"/>
              <a:t>chủ</a:t>
            </a:r>
            <a:r>
              <a:rPr lang="en-US" sz="3200" dirty="0" smtClean="0"/>
              <a:t> </a:t>
            </a:r>
            <a:r>
              <a:rPr lang="en-US" sz="3200" dirty="0" err="1" smtClean="0"/>
              <a:t>yếu</a:t>
            </a:r>
            <a:r>
              <a:rPr lang="en-US" sz="3200" dirty="0" smtClean="0"/>
              <a:t> </a:t>
            </a:r>
            <a:r>
              <a:rPr lang="en-US" sz="3200" dirty="0" err="1" smtClean="0"/>
              <a:t>nhằm</a:t>
            </a:r>
            <a:r>
              <a:rPr lang="en-US" sz="3200" dirty="0" smtClean="0"/>
              <a:t> </a:t>
            </a:r>
            <a:r>
              <a:rPr lang="en-US" sz="3200" dirty="0" err="1" smtClean="0"/>
              <a:t>cải</a:t>
            </a:r>
            <a:r>
              <a:rPr lang="en-US" sz="3200" dirty="0" smtClean="0"/>
              <a:t> </a:t>
            </a:r>
            <a:r>
              <a:rPr lang="en-US" sz="3200" dirty="0" err="1" smtClean="0"/>
              <a:t>thiện</a:t>
            </a:r>
            <a:r>
              <a:rPr lang="en-US" sz="3200" dirty="0" smtClean="0"/>
              <a:t> </a:t>
            </a:r>
            <a:r>
              <a:rPr lang="en-US" sz="3200" dirty="0" err="1" smtClean="0"/>
              <a:t>môi</a:t>
            </a:r>
            <a:r>
              <a:rPr lang="en-US" sz="3200" dirty="0" smtClean="0"/>
              <a:t> </a:t>
            </a:r>
            <a:r>
              <a:rPr lang="en-US" sz="3200" dirty="0" err="1" smtClean="0"/>
              <a:t>trường</a:t>
            </a:r>
            <a:r>
              <a:rPr lang="en-US" sz="3200" dirty="0" smtClean="0"/>
              <a:t> </a:t>
            </a:r>
            <a:r>
              <a:rPr lang="en-US" sz="3200" dirty="0" err="1" smtClean="0"/>
              <a:t>kinh</a:t>
            </a:r>
            <a:r>
              <a:rPr lang="en-US" sz="3200" dirty="0" smtClean="0"/>
              <a:t> </a:t>
            </a:r>
            <a:r>
              <a:rPr lang="en-US" sz="3200" dirty="0" err="1" smtClean="0"/>
              <a:t>doanh</a:t>
            </a:r>
            <a:r>
              <a:rPr lang="en-US" sz="3200" dirty="0" smtClean="0"/>
              <a:t>, </a:t>
            </a:r>
            <a:r>
              <a:rPr lang="en-US" sz="3200" dirty="0" err="1" smtClean="0"/>
              <a:t>nâng</a:t>
            </a:r>
            <a:r>
              <a:rPr lang="en-US" sz="3200" dirty="0" smtClean="0"/>
              <a:t> </a:t>
            </a:r>
            <a:r>
              <a:rPr lang="en-US" sz="3200" dirty="0" err="1" smtClean="0"/>
              <a:t>cao</a:t>
            </a:r>
            <a:r>
              <a:rPr lang="en-US" sz="3200" dirty="0" smtClean="0"/>
              <a:t> </a:t>
            </a:r>
            <a:r>
              <a:rPr lang="en-US" sz="3200" dirty="0" err="1" smtClean="0"/>
              <a:t>năng</a:t>
            </a:r>
            <a:r>
              <a:rPr lang="en-US" sz="3200" dirty="0" smtClean="0"/>
              <a:t> </a:t>
            </a:r>
            <a:r>
              <a:rPr lang="en-US" sz="3200" dirty="0" err="1" smtClean="0"/>
              <a:t>lực</a:t>
            </a:r>
            <a:r>
              <a:rPr lang="en-US" sz="3200" dirty="0" smtClean="0"/>
              <a:t> </a:t>
            </a:r>
            <a:r>
              <a:rPr lang="en-US" sz="3200" dirty="0" err="1" smtClean="0"/>
              <a:t>cạnh</a:t>
            </a:r>
            <a:r>
              <a:rPr lang="en-US" sz="3200" dirty="0" smtClean="0"/>
              <a:t> </a:t>
            </a:r>
            <a:r>
              <a:rPr lang="en-US" sz="3200" dirty="0" err="1" smtClean="0"/>
              <a:t>tranh</a:t>
            </a:r>
            <a:r>
              <a:rPr lang="en-US" sz="3200" dirty="0" smtClean="0"/>
              <a:t> </a:t>
            </a:r>
            <a:r>
              <a:rPr lang="en-US" sz="3200" dirty="0" err="1" smtClean="0"/>
              <a:t>quốc</a:t>
            </a:r>
            <a:r>
              <a:rPr lang="en-US" sz="3200" dirty="0" smtClean="0"/>
              <a:t> </a:t>
            </a:r>
            <a:r>
              <a:rPr lang="en-US" sz="3200" dirty="0" err="1" smtClean="0"/>
              <a:t>gia</a:t>
            </a:r>
            <a:r>
              <a:rPr lang="en-US" sz="3200" dirty="0" smtClean="0"/>
              <a:t>.</a:t>
            </a:r>
            <a:endParaRPr lang="en-US" sz="3200" dirty="0"/>
          </a:p>
        </p:txBody>
      </p:sp>
    </p:spTree>
    <p:extLst>
      <p:ext uri="{BB962C8B-B14F-4D97-AF65-F5344CB8AC3E}">
        <p14:creationId xmlns:p14="http://schemas.microsoft.com/office/powerpoint/2010/main" xmlns="" val="37199263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algn="just"/>
            <a:endParaRPr lang="en-US" dirty="0" smtClean="0"/>
          </a:p>
          <a:p>
            <a:pPr algn="just">
              <a:buNone/>
            </a:pPr>
            <a:r>
              <a:rPr lang="en-US" b="1" dirty="0" smtClean="0"/>
              <a:t>3.3</a:t>
            </a:r>
            <a:r>
              <a:rPr lang="en-US" dirty="0" smtClean="0"/>
              <a:t>. </a:t>
            </a:r>
            <a:r>
              <a:rPr lang="en-US" dirty="0" err="1" smtClean="0"/>
              <a:t>Triển</a:t>
            </a:r>
            <a:r>
              <a:rPr lang="en-US" dirty="0" smtClean="0"/>
              <a:t> </a:t>
            </a:r>
            <a:r>
              <a:rPr lang="en-US" dirty="0" err="1" smtClean="0"/>
              <a:t>khai</a:t>
            </a:r>
            <a:r>
              <a:rPr lang="en-US" dirty="0" smtClean="0"/>
              <a:t> </a:t>
            </a:r>
            <a:r>
              <a:rPr lang="en-US" dirty="0" err="1" smtClean="0"/>
              <a:t>thực</a:t>
            </a:r>
            <a:r>
              <a:rPr lang="en-US" dirty="0" smtClean="0"/>
              <a:t> </a:t>
            </a:r>
            <a:r>
              <a:rPr lang="en-US" dirty="0" err="1" smtClean="0"/>
              <a:t>hiện</a:t>
            </a:r>
            <a:r>
              <a:rPr lang="en-US" dirty="0" smtClean="0"/>
              <a:t> </a:t>
            </a:r>
            <a:r>
              <a:rPr lang="en-US" dirty="0" err="1" smtClean="0"/>
              <a:t>chương</a:t>
            </a:r>
            <a:r>
              <a:rPr lang="en-US" dirty="0" smtClean="0"/>
              <a:t> </a:t>
            </a:r>
            <a:r>
              <a:rPr lang="en-US" dirty="0" err="1" smtClean="0"/>
              <a:t>trình</a:t>
            </a:r>
            <a:r>
              <a:rPr lang="en-US" dirty="0" smtClean="0"/>
              <a:t> </a:t>
            </a:r>
            <a:r>
              <a:rPr lang="en-US" dirty="0" err="1" smtClean="0"/>
              <a:t>giám</a:t>
            </a:r>
            <a:r>
              <a:rPr lang="en-US" dirty="0" smtClean="0"/>
              <a:t> </a:t>
            </a:r>
            <a:r>
              <a:rPr lang="en-US" dirty="0" err="1" smtClean="0"/>
              <a:t>sát</a:t>
            </a:r>
            <a:r>
              <a:rPr lang="en-US" dirty="0" smtClean="0"/>
              <a:t> </a:t>
            </a:r>
            <a:r>
              <a:rPr lang="en-US" dirty="0" err="1" smtClean="0"/>
              <a:t>và</a:t>
            </a:r>
            <a:r>
              <a:rPr lang="en-US" dirty="0" smtClean="0"/>
              <a:t> </a:t>
            </a:r>
            <a:r>
              <a:rPr lang="en-US" dirty="0" err="1" smtClean="0"/>
              <a:t>nâng</a:t>
            </a:r>
            <a:r>
              <a:rPr lang="en-US" dirty="0" smtClean="0"/>
              <a:t> </a:t>
            </a:r>
            <a:r>
              <a:rPr lang="en-US" dirty="0" err="1" smtClean="0"/>
              <a:t>cao</a:t>
            </a:r>
            <a:r>
              <a:rPr lang="en-US" dirty="0" smtClean="0"/>
              <a:t> </a:t>
            </a:r>
            <a:r>
              <a:rPr lang="en-US" dirty="0" err="1" smtClean="0"/>
              <a:t>hiệu</a:t>
            </a:r>
            <a:r>
              <a:rPr lang="en-US" dirty="0" smtClean="0"/>
              <a:t> </a:t>
            </a:r>
            <a:r>
              <a:rPr lang="en-US" dirty="0" err="1" smtClean="0"/>
              <a:t>quả</a:t>
            </a:r>
            <a:r>
              <a:rPr lang="en-US" dirty="0" smtClean="0"/>
              <a:t> </a:t>
            </a:r>
            <a:r>
              <a:rPr lang="en-US" dirty="0" err="1" smtClean="0"/>
              <a:t>việc</a:t>
            </a:r>
            <a:r>
              <a:rPr lang="en-US" dirty="0" smtClean="0"/>
              <a:t> </a:t>
            </a:r>
            <a:r>
              <a:rPr lang="en-US" dirty="0" err="1" smtClean="0"/>
              <a:t>giải</a:t>
            </a:r>
            <a:r>
              <a:rPr lang="en-US" dirty="0" smtClean="0"/>
              <a:t> </a:t>
            </a:r>
            <a:r>
              <a:rPr lang="en-US" dirty="0" err="1" smtClean="0"/>
              <a:t>quyết</a:t>
            </a:r>
            <a:r>
              <a:rPr lang="en-US" dirty="0" smtClean="0"/>
              <a:t> </a:t>
            </a:r>
            <a:r>
              <a:rPr lang="en-US" dirty="0" err="1" smtClean="0"/>
              <a:t>khiếu</a:t>
            </a:r>
            <a:r>
              <a:rPr lang="en-US" dirty="0" smtClean="0"/>
              <a:t> </a:t>
            </a:r>
            <a:r>
              <a:rPr lang="en-US" dirty="0" err="1" smtClean="0"/>
              <a:t>nại</a:t>
            </a:r>
            <a:r>
              <a:rPr lang="en-US" dirty="0" smtClean="0"/>
              <a:t>, </a:t>
            </a:r>
            <a:r>
              <a:rPr lang="en-US" dirty="0" err="1" smtClean="0"/>
              <a:t>tố</a:t>
            </a:r>
            <a:r>
              <a:rPr lang="en-US" dirty="0" smtClean="0"/>
              <a:t> </a:t>
            </a:r>
            <a:r>
              <a:rPr lang="en-US" dirty="0" err="1" smtClean="0"/>
              <a:t>cáo</a:t>
            </a:r>
            <a:r>
              <a:rPr lang="en-US" dirty="0" smtClean="0"/>
              <a:t> ở </a:t>
            </a:r>
            <a:r>
              <a:rPr lang="en-US" dirty="0" err="1" smtClean="0"/>
              <a:t>cơ</a:t>
            </a:r>
            <a:r>
              <a:rPr lang="en-US" dirty="0" smtClean="0"/>
              <a:t> </a:t>
            </a:r>
            <a:r>
              <a:rPr lang="en-US" dirty="0" err="1" smtClean="0"/>
              <a:t>sở</a:t>
            </a:r>
            <a:r>
              <a:rPr lang="en-US" dirty="0" smtClean="0"/>
              <a:t> </a:t>
            </a:r>
            <a:r>
              <a:rPr lang="en-US" dirty="0" err="1" smtClean="0"/>
              <a:t>năm</a:t>
            </a:r>
            <a:r>
              <a:rPr lang="en-US" dirty="0" smtClean="0"/>
              <a:t> 2018; </a:t>
            </a:r>
            <a:r>
              <a:rPr lang="en-US" dirty="0" err="1" smtClean="0"/>
              <a:t>tổ</a:t>
            </a:r>
            <a:r>
              <a:rPr lang="en-US" dirty="0" smtClean="0"/>
              <a:t> </a:t>
            </a:r>
            <a:r>
              <a:rPr lang="en-US" dirty="0" err="1" smtClean="0"/>
              <a:t>chức</a:t>
            </a:r>
            <a:r>
              <a:rPr lang="en-US" dirty="0" smtClean="0"/>
              <a:t> </a:t>
            </a:r>
            <a:r>
              <a:rPr lang="en-US" dirty="0" err="1" smtClean="0"/>
              <a:t>các</a:t>
            </a:r>
            <a:r>
              <a:rPr lang="en-US" dirty="0" smtClean="0"/>
              <a:t> </a:t>
            </a:r>
            <a:r>
              <a:rPr lang="en-US" dirty="0" err="1" smtClean="0"/>
              <a:t>đoàn</a:t>
            </a:r>
            <a:r>
              <a:rPr lang="en-US" dirty="0" smtClean="0"/>
              <a:t> </a:t>
            </a:r>
            <a:r>
              <a:rPr lang="en-US" dirty="0" err="1" smtClean="0"/>
              <a:t>giám</a:t>
            </a:r>
            <a:r>
              <a:rPr lang="en-US" dirty="0" smtClean="0"/>
              <a:t> </a:t>
            </a:r>
            <a:r>
              <a:rPr lang="en-US" dirty="0" err="1" smtClean="0"/>
              <a:t>sát</a:t>
            </a:r>
            <a:r>
              <a:rPr lang="en-US" dirty="0" smtClean="0"/>
              <a:t> </a:t>
            </a:r>
            <a:r>
              <a:rPr lang="en-US" dirty="0" err="1" smtClean="0"/>
              <a:t>việc</a:t>
            </a:r>
            <a:r>
              <a:rPr lang="en-US" dirty="0" smtClean="0"/>
              <a:t> </a:t>
            </a:r>
            <a:r>
              <a:rPr lang="en-US" dirty="0" err="1" smtClean="0"/>
              <a:t>thực</a:t>
            </a:r>
            <a:r>
              <a:rPr lang="en-US" dirty="0" smtClean="0"/>
              <a:t> </a:t>
            </a:r>
            <a:r>
              <a:rPr lang="en-US" dirty="0" err="1" smtClean="0"/>
              <a:t>hiện</a:t>
            </a:r>
            <a:r>
              <a:rPr lang="en-US" dirty="0" smtClean="0"/>
              <a:t> </a:t>
            </a:r>
            <a:r>
              <a:rPr lang="en-US" dirty="0" err="1" smtClean="0"/>
              <a:t>pháp</a:t>
            </a:r>
            <a:r>
              <a:rPr lang="en-US" dirty="0" smtClean="0"/>
              <a:t> </a:t>
            </a:r>
            <a:r>
              <a:rPr lang="en-US" dirty="0" err="1" smtClean="0"/>
              <a:t>luật</a:t>
            </a:r>
            <a:r>
              <a:rPr lang="en-US" dirty="0" smtClean="0"/>
              <a:t> </a:t>
            </a:r>
            <a:r>
              <a:rPr lang="en-US" dirty="0" err="1" smtClean="0"/>
              <a:t>về</a:t>
            </a:r>
            <a:r>
              <a:rPr lang="en-US" dirty="0" smtClean="0"/>
              <a:t> </a:t>
            </a:r>
            <a:r>
              <a:rPr lang="en-US" dirty="0" err="1" smtClean="0"/>
              <a:t>tiếp</a:t>
            </a:r>
            <a:r>
              <a:rPr lang="en-US" dirty="0" smtClean="0"/>
              <a:t> </a:t>
            </a:r>
            <a:r>
              <a:rPr lang="en-US" dirty="0" err="1" smtClean="0"/>
              <a:t>công</a:t>
            </a:r>
            <a:r>
              <a:rPr lang="en-US" dirty="0" smtClean="0"/>
              <a:t> </a:t>
            </a:r>
            <a:r>
              <a:rPr lang="en-US" dirty="0" err="1" smtClean="0"/>
              <a:t>dân</a:t>
            </a:r>
            <a:r>
              <a:rPr lang="en-US" dirty="0" smtClean="0"/>
              <a:t> </a:t>
            </a:r>
            <a:r>
              <a:rPr lang="en-US" dirty="0" err="1" smtClean="0"/>
              <a:t>và</a:t>
            </a:r>
            <a:r>
              <a:rPr lang="en-US" dirty="0" smtClean="0"/>
              <a:t> </a:t>
            </a:r>
            <a:r>
              <a:rPr lang="en-US" dirty="0" err="1" smtClean="0"/>
              <a:t>giải</a:t>
            </a:r>
            <a:r>
              <a:rPr lang="en-US" dirty="0" smtClean="0"/>
              <a:t> </a:t>
            </a:r>
            <a:r>
              <a:rPr lang="en-US" dirty="0" err="1" smtClean="0"/>
              <a:t>quyết</a:t>
            </a:r>
            <a:r>
              <a:rPr lang="en-US" dirty="0" smtClean="0"/>
              <a:t> </a:t>
            </a:r>
            <a:r>
              <a:rPr lang="en-US" dirty="0" err="1" smtClean="0"/>
              <a:t>khiếu</a:t>
            </a:r>
            <a:r>
              <a:rPr lang="en-US" dirty="0" smtClean="0"/>
              <a:t> </a:t>
            </a:r>
            <a:r>
              <a:rPr lang="en-US" dirty="0" err="1" smtClean="0"/>
              <a:t>nại</a:t>
            </a:r>
            <a:r>
              <a:rPr lang="en-US" dirty="0" smtClean="0"/>
              <a:t> </a:t>
            </a:r>
            <a:r>
              <a:rPr lang="en-US" dirty="0" err="1" smtClean="0"/>
              <a:t>tố</a:t>
            </a:r>
            <a:r>
              <a:rPr lang="en-US" dirty="0" smtClean="0"/>
              <a:t> </a:t>
            </a:r>
            <a:r>
              <a:rPr lang="en-US" dirty="0" err="1" smtClean="0"/>
              <a:t>cáo</a:t>
            </a:r>
            <a:r>
              <a:rPr lang="en-US" dirty="0" smtClean="0"/>
              <a:t> </a:t>
            </a:r>
            <a:r>
              <a:rPr lang="en-US" dirty="0" err="1" smtClean="0"/>
              <a:t>của</a:t>
            </a:r>
            <a:r>
              <a:rPr lang="en-US" dirty="0" smtClean="0"/>
              <a:t> </a:t>
            </a:r>
            <a:r>
              <a:rPr lang="en-US" dirty="0" err="1" smtClean="0"/>
              <a:t>chính</a:t>
            </a:r>
            <a:r>
              <a:rPr lang="en-US" dirty="0" smtClean="0"/>
              <a:t> </a:t>
            </a:r>
            <a:r>
              <a:rPr lang="en-US" dirty="0" err="1" smtClean="0"/>
              <a:t>quyền</a:t>
            </a:r>
            <a:r>
              <a:rPr lang="en-US" dirty="0" smtClean="0"/>
              <a:t> </a:t>
            </a:r>
            <a:r>
              <a:rPr lang="en-US" dirty="0" err="1" smtClean="0"/>
              <a:t>địa</a:t>
            </a:r>
            <a:r>
              <a:rPr lang="en-US" dirty="0" smtClean="0"/>
              <a:t> </a:t>
            </a:r>
            <a:r>
              <a:rPr lang="en-US" dirty="0" err="1" smtClean="0"/>
              <a:t>phương</a:t>
            </a:r>
            <a:r>
              <a:rPr lang="en-US" dirty="0" smtClean="0"/>
              <a:t>; </a:t>
            </a:r>
            <a:r>
              <a:rPr lang="en-US" dirty="0" err="1" smtClean="0"/>
              <a:t>phối</a:t>
            </a:r>
            <a:r>
              <a:rPr lang="en-US" dirty="0" smtClean="0"/>
              <a:t> </a:t>
            </a:r>
            <a:r>
              <a:rPr lang="en-US" dirty="0" err="1" smtClean="0"/>
              <a:t>hợp</a:t>
            </a:r>
            <a:r>
              <a:rPr lang="en-US" dirty="0" smtClean="0"/>
              <a:t> </a:t>
            </a:r>
            <a:r>
              <a:rPr lang="en-US" dirty="0" err="1" smtClean="0"/>
              <a:t>với</a:t>
            </a:r>
            <a:r>
              <a:rPr lang="en-US" dirty="0" smtClean="0"/>
              <a:t> </a:t>
            </a:r>
            <a:r>
              <a:rPr lang="en-US" dirty="0" err="1" smtClean="0"/>
              <a:t>các</a:t>
            </a:r>
            <a:r>
              <a:rPr lang="en-US" dirty="0" smtClean="0"/>
              <a:t> </a:t>
            </a:r>
            <a:r>
              <a:rPr lang="en-US" dirty="0" err="1" smtClean="0"/>
              <a:t>cơ</a:t>
            </a:r>
            <a:r>
              <a:rPr lang="en-US" dirty="0" smtClean="0"/>
              <a:t> </a:t>
            </a:r>
            <a:r>
              <a:rPr lang="en-US" dirty="0" err="1" smtClean="0"/>
              <a:t>quan</a:t>
            </a:r>
            <a:r>
              <a:rPr lang="en-US" dirty="0" smtClean="0"/>
              <a:t>, </a:t>
            </a:r>
            <a:r>
              <a:rPr lang="en-US" dirty="0" err="1" smtClean="0"/>
              <a:t>tổ</a:t>
            </a:r>
            <a:r>
              <a:rPr lang="en-US" dirty="0" smtClean="0"/>
              <a:t> </a:t>
            </a:r>
            <a:r>
              <a:rPr lang="en-US" dirty="0" err="1" smtClean="0"/>
              <a:t>chức</a:t>
            </a:r>
            <a:r>
              <a:rPr lang="en-US" dirty="0" smtClean="0"/>
              <a:t> </a:t>
            </a:r>
            <a:r>
              <a:rPr lang="en-US" dirty="0" err="1" smtClean="0"/>
              <a:t>tổng</a:t>
            </a:r>
            <a:r>
              <a:rPr lang="en-US" dirty="0" smtClean="0"/>
              <a:t> </a:t>
            </a:r>
            <a:r>
              <a:rPr lang="en-US" dirty="0" err="1" smtClean="0"/>
              <a:t>kết</a:t>
            </a:r>
            <a:r>
              <a:rPr lang="en-US" dirty="0" smtClean="0"/>
              <a:t> 5 </a:t>
            </a:r>
            <a:r>
              <a:rPr lang="en-US" dirty="0" err="1" smtClean="0"/>
              <a:t>năm</a:t>
            </a:r>
            <a:r>
              <a:rPr lang="en-US" dirty="0" smtClean="0"/>
              <a:t> </a:t>
            </a:r>
            <a:r>
              <a:rPr lang="en-US" dirty="0" err="1" smtClean="0"/>
              <a:t>thực</a:t>
            </a:r>
            <a:r>
              <a:rPr lang="en-US" dirty="0" smtClean="0"/>
              <a:t> </a:t>
            </a:r>
            <a:r>
              <a:rPr lang="en-US" dirty="0" err="1" smtClean="0"/>
              <a:t>hiện</a:t>
            </a:r>
            <a:r>
              <a:rPr lang="en-US" dirty="0" smtClean="0"/>
              <a:t> </a:t>
            </a:r>
            <a:r>
              <a:rPr lang="en-US" dirty="0" err="1" smtClean="0"/>
              <a:t>chương</a:t>
            </a:r>
            <a:r>
              <a:rPr lang="en-US" dirty="0" smtClean="0"/>
              <a:t> </a:t>
            </a:r>
            <a:r>
              <a:rPr lang="en-US" dirty="0" err="1" smtClean="0"/>
              <a:t>trình</a:t>
            </a:r>
            <a:r>
              <a:rPr lang="en-US" dirty="0" smtClean="0"/>
              <a:t> </a:t>
            </a:r>
            <a:r>
              <a:rPr lang="en-US" dirty="0" err="1" smtClean="0"/>
              <a:t>giám</a:t>
            </a:r>
            <a:r>
              <a:rPr lang="en-US" dirty="0" smtClean="0"/>
              <a:t> </a:t>
            </a:r>
            <a:r>
              <a:rPr lang="en-US" dirty="0" err="1" smtClean="0"/>
              <a:t>sát</a:t>
            </a:r>
            <a:r>
              <a:rPr lang="en-US" dirty="0" smtClean="0"/>
              <a:t> </a:t>
            </a:r>
            <a:r>
              <a:rPr lang="en-US" dirty="0" err="1" smtClean="0"/>
              <a:t>và</a:t>
            </a:r>
            <a:r>
              <a:rPr lang="en-US" dirty="0" smtClean="0"/>
              <a:t> </a:t>
            </a:r>
            <a:r>
              <a:rPr lang="en-US" dirty="0" err="1" smtClean="0"/>
              <a:t>nâng</a:t>
            </a:r>
            <a:r>
              <a:rPr lang="en-US" dirty="0" smtClean="0"/>
              <a:t> </a:t>
            </a:r>
            <a:r>
              <a:rPr lang="en-US" dirty="0" err="1" smtClean="0"/>
              <a:t>cao</a:t>
            </a:r>
            <a:r>
              <a:rPr lang="en-US" dirty="0" smtClean="0"/>
              <a:t> </a:t>
            </a:r>
            <a:r>
              <a:rPr lang="en-US" dirty="0" err="1" smtClean="0"/>
              <a:t>hiệu</a:t>
            </a:r>
            <a:r>
              <a:rPr lang="en-US" dirty="0" smtClean="0"/>
              <a:t> </a:t>
            </a:r>
            <a:r>
              <a:rPr lang="en-US" dirty="0" err="1" smtClean="0"/>
              <a:t>quả</a:t>
            </a:r>
            <a:r>
              <a:rPr lang="en-US" dirty="0" smtClean="0"/>
              <a:t> </a:t>
            </a:r>
            <a:r>
              <a:rPr lang="en-US" dirty="0" err="1" smtClean="0"/>
              <a:t>việc</a:t>
            </a:r>
            <a:r>
              <a:rPr lang="en-US" dirty="0" smtClean="0"/>
              <a:t> </a:t>
            </a:r>
            <a:r>
              <a:rPr lang="en-US" dirty="0" err="1" smtClean="0"/>
              <a:t>giải</a:t>
            </a:r>
            <a:r>
              <a:rPr lang="en-US" dirty="0" smtClean="0"/>
              <a:t> </a:t>
            </a:r>
            <a:r>
              <a:rPr lang="en-US" dirty="0" err="1" smtClean="0"/>
              <a:t>quyết</a:t>
            </a:r>
            <a:r>
              <a:rPr lang="en-US" dirty="0" smtClean="0"/>
              <a:t> </a:t>
            </a:r>
            <a:r>
              <a:rPr lang="en-US" dirty="0" err="1" smtClean="0"/>
              <a:t>khiếu</a:t>
            </a:r>
            <a:r>
              <a:rPr lang="en-US" dirty="0" smtClean="0"/>
              <a:t> </a:t>
            </a:r>
            <a:r>
              <a:rPr lang="en-US" dirty="0" err="1" smtClean="0"/>
              <a:t>nại</a:t>
            </a:r>
            <a:r>
              <a:rPr lang="en-US" dirty="0" smtClean="0"/>
              <a:t>, </a:t>
            </a:r>
            <a:r>
              <a:rPr lang="en-US" dirty="0" err="1" smtClean="0"/>
              <a:t>tố</a:t>
            </a:r>
            <a:r>
              <a:rPr lang="en-US" dirty="0" smtClean="0"/>
              <a:t> </a:t>
            </a:r>
            <a:r>
              <a:rPr lang="en-US" dirty="0" err="1" smtClean="0"/>
              <a:t>cáo</a:t>
            </a:r>
            <a:r>
              <a:rPr lang="en-US" dirty="0" smtClean="0"/>
              <a:t> ở </a:t>
            </a:r>
            <a:r>
              <a:rPr lang="en-US" dirty="0" err="1" smtClean="0"/>
              <a:t>cơ</a:t>
            </a:r>
            <a:r>
              <a:rPr lang="en-US" dirty="0" smtClean="0"/>
              <a:t> </a:t>
            </a:r>
            <a:r>
              <a:rPr lang="en-US" dirty="0" err="1" smtClean="0"/>
              <a:t>sở</a:t>
            </a:r>
            <a:r>
              <a:rPr lang="en-US" dirty="0" smtClean="0"/>
              <a:t>; </a:t>
            </a:r>
            <a:r>
              <a:rPr lang="en-US" dirty="0" err="1" smtClean="0"/>
              <a:t>lựa</a:t>
            </a:r>
            <a:r>
              <a:rPr lang="en-US" dirty="0" smtClean="0"/>
              <a:t> </a:t>
            </a:r>
            <a:r>
              <a:rPr lang="en-US" dirty="0" err="1" smtClean="0"/>
              <a:t>chọn</a:t>
            </a:r>
            <a:r>
              <a:rPr lang="en-US" dirty="0" smtClean="0"/>
              <a:t> </a:t>
            </a:r>
            <a:r>
              <a:rPr lang="en-US" dirty="0" err="1" smtClean="0"/>
              <a:t>giám</a:t>
            </a:r>
            <a:r>
              <a:rPr lang="en-US" dirty="0" smtClean="0"/>
              <a:t> </a:t>
            </a:r>
            <a:r>
              <a:rPr lang="en-US" dirty="0" err="1" smtClean="0"/>
              <a:t>sát</a:t>
            </a:r>
            <a:r>
              <a:rPr lang="en-US" dirty="0" smtClean="0"/>
              <a:t> </a:t>
            </a:r>
            <a:r>
              <a:rPr lang="en-US" dirty="0" err="1" smtClean="0"/>
              <a:t>từ</a:t>
            </a:r>
            <a:r>
              <a:rPr lang="en-US" dirty="0" smtClean="0"/>
              <a:t> 1-2 </a:t>
            </a:r>
            <a:r>
              <a:rPr lang="en-US" dirty="0" err="1" smtClean="0"/>
              <a:t>vụ</a:t>
            </a:r>
            <a:r>
              <a:rPr lang="en-US" dirty="0" smtClean="0"/>
              <a:t> </a:t>
            </a:r>
            <a:r>
              <a:rPr lang="en-US" dirty="0" err="1" smtClean="0"/>
              <a:t>giải</a:t>
            </a:r>
            <a:r>
              <a:rPr lang="en-US" dirty="0" smtClean="0"/>
              <a:t> </a:t>
            </a:r>
            <a:r>
              <a:rPr lang="en-US" dirty="0" err="1" smtClean="0"/>
              <a:t>quyết</a:t>
            </a:r>
            <a:r>
              <a:rPr lang="en-US" dirty="0" smtClean="0"/>
              <a:t> </a:t>
            </a:r>
            <a:r>
              <a:rPr lang="en-US" dirty="0" err="1" smtClean="0"/>
              <a:t>khiếu</a:t>
            </a:r>
            <a:r>
              <a:rPr lang="en-US" dirty="0" smtClean="0"/>
              <a:t> </a:t>
            </a:r>
            <a:r>
              <a:rPr lang="en-US" dirty="0" err="1" smtClean="0"/>
              <a:t>nại</a:t>
            </a:r>
            <a:r>
              <a:rPr lang="en-US" dirty="0" smtClean="0"/>
              <a:t>, </a:t>
            </a:r>
            <a:r>
              <a:rPr lang="en-US" dirty="0" err="1" smtClean="0"/>
              <a:t>tố</a:t>
            </a:r>
            <a:r>
              <a:rPr lang="en-US" dirty="0" smtClean="0"/>
              <a:t> </a:t>
            </a:r>
            <a:r>
              <a:rPr lang="en-US" dirty="0" err="1" smtClean="0"/>
              <a:t>cáo</a:t>
            </a:r>
            <a:r>
              <a:rPr lang="en-US" dirty="0" smtClean="0"/>
              <a:t> </a:t>
            </a:r>
            <a:r>
              <a:rPr lang="en-US" dirty="0" err="1" smtClean="0"/>
              <a:t>phức</a:t>
            </a:r>
            <a:r>
              <a:rPr lang="en-US" dirty="0" smtClean="0"/>
              <a:t> </a:t>
            </a:r>
            <a:r>
              <a:rPr lang="en-US" dirty="0" err="1" smtClean="0"/>
              <a:t>tạp</a:t>
            </a:r>
            <a:r>
              <a:rPr lang="en-US" dirty="0" smtClean="0"/>
              <a:t>, </a:t>
            </a:r>
            <a:r>
              <a:rPr lang="en-US" dirty="0" err="1" smtClean="0"/>
              <a:t>kéo</a:t>
            </a:r>
            <a:r>
              <a:rPr lang="en-US" dirty="0" smtClean="0"/>
              <a:t> </a:t>
            </a:r>
            <a:r>
              <a:rPr lang="en-US" dirty="0" err="1" smtClean="0"/>
              <a:t>dài</a:t>
            </a:r>
            <a:r>
              <a:rPr lang="en-US" dirty="0" smtClean="0"/>
              <a:t> ở </a:t>
            </a:r>
            <a:r>
              <a:rPr lang="en-US" dirty="0" err="1" smtClean="0"/>
              <a:t>địa</a:t>
            </a:r>
            <a:r>
              <a:rPr lang="en-US" dirty="0" smtClean="0"/>
              <a:t> </a:t>
            </a:r>
            <a:r>
              <a:rPr lang="en-US" dirty="0" err="1" smtClean="0"/>
              <a:t>phương</a:t>
            </a:r>
            <a:endParaRPr lang="en-US" dirty="0" smtClean="0"/>
          </a:p>
          <a:p>
            <a:pPr algn="just"/>
            <a:endParaRPr lang="en-US" dirty="0"/>
          </a:p>
        </p:txBody>
      </p:sp>
    </p:spTree>
    <p:extLst>
      <p:ext uri="{BB962C8B-B14F-4D97-AF65-F5344CB8AC3E}">
        <p14:creationId xmlns:p14="http://schemas.microsoft.com/office/powerpoint/2010/main" xmlns="" val="1329993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algn="just">
              <a:buFont typeface="Wingdings" pitchFamily="2" charset="2"/>
              <a:buChar char="Ø"/>
            </a:pPr>
            <a:endParaRPr lang="en-US" dirty="0" smtClean="0"/>
          </a:p>
          <a:p>
            <a:pPr algn="just">
              <a:buNone/>
            </a:pPr>
            <a:r>
              <a:rPr lang="en-US" b="1" dirty="0" smtClean="0"/>
              <a:t>3.4</a:t>
            </a:r>
            <a:r>
              <a:rPr lang="en-US" dirty="0" smtClean="0"/>
              <a:t>.Thường </a:t>
            </a:r>
            <a:r>
              <a:rPr lang="en-US" dirty="0" err="1" smtClean="0"/>
              <a:t>xuyên</a:t>
            </a:r>
            <a:r>
              <a:rPr lang="en-US" dirty="0" smtClean="0"/>
              <a:t> </a:t>
            </a:r>
            <a:r>
              <a:rPr lang="en-US" dirty="0" err="1" smtClean="0"/>
              <a:t>cập</a:t>
            </a:r>
            <a:r>
              <a:rPr lang="en-US" dirty="0" smtClean="0"/>
              <a:t> </a:t>
            </a:r>
            <a:r>
              <a:rPr lang="en-US" dirty="0" err="1" smtClean="0"/>
              <a:t>nhật</a:t>
            </a:r>
            <a:r>
              <a:rPr lang="en-US" dirty="0" smtClean="0"/>
              <a:t>, </a:t>
            </a:r>
            <a:r>
              <a:rPr lang="en-US" dirty="0" err="1" smtClean="0"/>
              <a:t>theo</a:t>
            </a:r>
            <a:r>
              <a:rPr lang="en-US" dirty="0" smtClean="0"/>
              <a:t> </a:t>
            </a:r>
            <a:r>
              <a:rPr lang="en-US" dirty="0" err="1" smtClean="0"/>
              <a:t>dõi</a:t>
            </a:r>
            <a:r>
              <a:rPr lang="en-US" dirty="0" smtClean="0"/>
              <a:t>, </a:t>
            </a:r>
            <a:r>
              <a:rPr lang="en-US" dirty="0" err="1" smtClean="0"/>
              <a:t>nghiên</a:t>
            </a:r>
            <a:r>
              <a:rPr lang="en-US" dirty="0" smtClean="0"/>
              <a:t> </a:t>
            </a:r>
            <a:r>
              <a:rPr lang="en-US" dirty="0" err="1" smtClean="0"/>
              <a:t>cứu</a:t>
            </a:r>
            <a:r>
              <a:rPr lang="en-US" dirty="0" smtClean="0"/>
              <a:t> </a:t>
            </a:r>
            <a:r>
              <a:rPr lang="en-US" dirty="0" err="1" smtClean="0"/>
              <a:t>các</a:t>
            </a:r>
            <a:r>
              <a:rPr lang="en-US" dirty="0" smtClean="0"/>
              <a:t> </a:t>
            </a:r>
            <a:r>
              <a:rPr lang="en-US" dirty="0" err="1" smtClean="0"/>
              <a:t>văn</a:t>
            </a:r>
            <a:r>
              <a:rPr lang="en-US" dirty="0" smtClean="0"/>
              <a:t> </a:t>
            </a:r>
            <a:r>
              <a:rPr lang="en-US" dirty="0" err="1" smtClean="0"/>
              <a:t>bản</a:t>
            </a:r>
            <a:r>
              <a:rPr lang="en-US" dirty="0" smtClean="0"/>
              <a:t>  do </a:t>
            </a:r>
            <a:r>
              <a:rPr lang="en-US" dirty="0" err="1" smtClean="0"/>
              <a:t>cơ</a:t>
            </a:r>
            <a:r>
              <a:rPr lang="en-US" dirty="0" smtClean="0"/>
              <a:t> </a:t>
            </a:r>
            <a:r>
              <a:rPr lang="en-US" dirty="0" err="1" smtClean="0"/>
              <a:t>quan</a:t>
            </a:r>
            <a:r>
              <a:rPr lang="en-US" dirty="0" smtClean="0"/>
              <a:t> </a:t>
            </a:r>
            <a:r>
              <a:rPr lang="en-US" dirty="0" err="1" smtClean="0"/>
              <a:t>nhà</a:t>
            </a:r>
            <a:r>
              <a:rPr lang="en-US" dirty="0" smtClean="0"/>
              <a:t> </a:t>
            </a:r>
            <a:r>
              <a:rPr lang="en-US" dirty="0" err="1" smtClean="0"/>
              <a:t>nước</a:t>
            </a:r>
            <a:r>
              <a:rPr lang="en-US" dirty="0" smtClean="0"/>
              <a:t> </a:t>
            </a:r>
            <a:r>
              <a:rPr lang="en-US" dirty="0" err="1" smtClean="0"/>
              <a:t>có</a:t>
            </a:r>
            <a:r>
              <a:rPr lang="en-US" dirty="0" smtClean="0"/>
              <a:t> </a:t>
            </a:r>
            <a:r>
              <a:rPr lang="en-US" dirty="0" err="1" smtClean="0"/>
              <a:t>thẩm</a:t>
            </a:r>
            <a:r>
              <a:rPr lang="en-US" dirty="0" smtClean="0"/>
              <a:t> </a:t>
            </a:r>
            <a:r>
              <a:rPr lang="en-US" dirty="0" err="1" smtClean="0"/>
              <a:t>quyền</a:t>
            </a:r>
            <a:r>
              <a:rPr lang="en-US" dirty="0" smtClean="0"/>
              <a:t> </a:t>
            </a:r>
            <a:r>
              <a:rPr lang="en-US" dirty="0" err="1" smtClean="0"/>
              <a:t>cùng</a:t>
            </a:r>
            <a:r>
              <a:rPr lang="en-US" dirty="0" smtClean="0"/>
              <a:t> </a:t>
            </a:r>
            <a:r>
              <a:rPr lang="en-US" dirty="0" err="1" smtClean="0"/>
              <a:t>cấp</a:t>
            </a:r>
            <a:r>
              <a:rPr lang="en-US" dirty="0" smtClean="0"/>
              <a:t> ban </a:t>
            </a:r>
            <a:r>
              <a:rPr lang="en-US" dirty="0" err="1" smtClean="0"/>
              <a:t>hành</a:t>
            </a:r>
            <a:r>
              <a:rPr lang="en-US" dirty="0" smtClean="0"/>
              <a:t> </a:t>
            </a:r>
            <a:r>
              <a:rPr lang="en-US" dirty="0" err="1" smtClean="0"/>
              <a:t>có</a:t>
            </a:r>
            <a:r>
              <a:rPr lang="en-US" dirty="0" smtClean="0"/>
              <a:t> </a:t>
            </a:r>
            <a:r>
              <a:rPr lang="en-US" dirty="0" err="1" smtClean="0"/>
              <a:t>nôi</a:t>
            </a:r>
            <a:r>
              <a:rPr lang="en-US" dirty="0" smtClean="0"/>
              <a:t> dung </a:t>
            </a:r>
            <a:r>
              <a:rPr lang="en-US" dirty="0" err="1" smtClean="0"/>
              <a:t>liên</a:t>
            </a:r>
            <a:r>
              <a:rPr lang="en-US" dirty="0" smtClean="0"/>
              <a:t> </a:t>
            </a:r>
            <a:r>
              <a:rPr lang="en-US" dirty="0" err="1" smtClean="0"/>
              <a:t>quan</a:t>
            </a:r>
            <a:r>
              <a:rPr lang="en-US" dirty="0" smtClean="0"/>
              <a:t> </a:t>
            </a:r>
            <a:r>
              <a:rPr lang="en-US" dirty="0" err="1" smtClean="0"/>
              <a:t>đến</a:t>
            </a:r>
            <a:r>
              <a:rPr lang="en-US" dirty="0" smtClean="0"/>
              <a:t> </a:t>
            </a:r>
            <a:r>
              <a:rPr lang="en-US" dirty="0" err="1" smtClean="0"/>
              <a:t>quyền</a:t>
            </a:r>
            <a:r>
              <a:rPr lang="en-US" dirty="0" smtClean="0"/>
              <a:t>, </a:t>
            </a:r>
            <a:r>
              <a:rPr lang="en-US" dirty="0" err="1" smtClean="0"/>
              <a:t>lợi</a:t>
            </a:r>
            <a:r>
              <a:rPr lang="en-US" dirty="0" smtClean="0"/>
              <a:t> </a:t>
            </a:r>
            <a:r>
              <a:rPr lang="en-US" dirty="0" err="1" smtClean="0"/>
              <a:t>ích</a:t>
            </a:r>
            <a:r>
              <a:rPr lang="en-US" dirty="0" smtClean="0"/>
              <a:t> </a:t>
            </a:r>
            <a:r>
              <a:rPr lang="en-US" dirty="0" err="1" smtClean="0"/>
              <a:t>hợp</a:t>
            </a:r>
            <a:r>
              <a:rPr lang="en-US" dirty="0" smtClean="0"/>
              <a:t> </a:t>
            </a:r>
            <a:r>
              <a:rPr lang="en-US" dirty="0" err="1" smtClean="0"/>
              <a:t>pháp</a:t>
            </a:r>
            <a:r>
              <a:rPr lang="en-US" dirty="0" smtClean="0"/>
              <a:t> </a:t>
            </a:r>
            <a:r>
              <a:rPr lang="en-US" dirty="0" err="1" smtClean="0"/>
              <a:t>chính</a:t>
            </a:r>
            <a:r>
              <a:rPr lang="en-US" dirty="0" smtClean="0"/>
              <a:t> </a:t>
            </a:r>
            <a:r>
              <a:rPr lang="en-US" dirty="0" err="1" smtClean="0"/>
              <a:t>đáng</a:t>
            </a:r>
            <a:r>
              <a:rPr lang="en-US" dirty="0" smtClean="0"/>
              <a:t> </a:t>
            </a:r>
            <a:r>
              <a:rPr lang="en-US" dirty="0" err="1" smtClean="0"/>
              <a:t>của</a:t>
            </a:r>
            <a:r>
              <a:rPr lang="en-US" dirty="0" smtClean="0"/>
              <a:t> </a:t>
            </a:r>
            <a:r>
              <a:rPr lang="en-US" dirty="0" err="1" smtClean="0"/>
              <a:t>nhân</a:t>
            </a:r>
            <a:r>
              <a:rPr lang="en-US" dirty="0" smtClean="0"/>
              <a:t> </a:t>
            </a:r>
            <a:r>
              <a:rPr lang="en-US" dirty="0" err="1" smtClean="0"/>
              <a:t>dân</a:t>
            </a:r>
            <a:r>
              <a:rPr lang="en-US" dirty="0" smtClean="0"/>
              <a:t>, </a:t>
            </a:r>
            <a:r>
              <a:rPr lang="en-US" dirty="0" err="1" smtClean="0"/>
              <a:t>nếu</a:t>
            </a:r>
            <a:r>
              <a:rPr lang="en-US" dirty="0" smtClean="0"/>
              <a:t> </a:t>
            </a:r>
            <a:r>
              <a:rPr lang="en-US" dirty="0" err="1" smtClean="0"/>
              <a:t>phát</a:t>
            </a:r>
            <a:r>
              <a:rPr lang="en-US" dirty="0" smtClean="0"/>
              <a:t> </a:t>
            </a:r>
            <a:r>
              <a:rPr lang="en-US" dirty="0" err="1" smtClean="0"/>
              <a:t>hiện</a:t>
            </a:r>
            <a:r>
              <a:rPr lang="en-US" dirty="0" smtClean="0"/>
              <a:t> </a:t>
            </a:r>
            <a:r>
              <a:rPr lang="en-US" dirty="0" err="1" smtClean="0"/>
              <a:t>có</a:t>
            </a:r>
            <a:r>
              <a:rPr lang="en-US" dirty="0" smtClean="0"/>
              <a:t> </a:t>
            </a:r>
            <a:r>
              <a:rPr lang="en-US" dirty="0" err="1" smtClean="0"/>
              <a:t>dấu</a:t>
            </a:r>
            <a:r>
              <a:rPr lang="en-US" dirty="0" smtClean="0"/>
              <a:t> </a:t>
            </a:r>
            <a:r>
              <a:rPr lang="en-US" dirty="0" err="1" smtClean="0"/>
              <a:t>hiệu</a:t>
            </a:r>
            <a:r>
              <a:rPr lang="en-US" dirty="0" smtClean="0"/>
              <a:t> vi </a:t>
            </a:r>
            <a:r>
              <a:rPr lang="en-US" dirty="0" err="1" smtClean="0"/>
              <a:t>phạm</a:t>
            </a:r>
            <a:r>
              <a:rPr lang="en-US" dirty="0" smtClean="0"/>
              <a:t> </a:t>
            </a:r>
            <a:r>
              <a:rPr lang="en-US" dirty="0" err="1" smtClean="0"/>
              <a:t>pháp</a:t>
            </a:r>
            <a:r>
              <a:rPr lang="en-US" dirty="0" smtClean="0"/>
              <a:t> </a:t>
            </a:r>
            <a:r>
              <a:rPr lang="en-US" dirty="0" err="1" smtClean="0"/>
              <a:t>luật</a:t>
            </a:r>
            <a:r>
              <a:rPr lang="en-US" dirty="0" smtClean="0"/>
              <a:t>, </a:t>
            </a:r>
            <a:r>
              <a:rPr lang="en-US" dirty="0" err="1" smtClean="0"/>
              <a:t>ảnh</a:t>
            </a:r>
            <a:r>
              <a:rPr lang="en-US" dirty="0" smtClean="0"/>
              <a:t> </a:t>
            </a:r>
            <a:r>
              <a:rPr lang="en-US" dirty="0" err="1" smtClean="0"/>
              <a:t>hưởng</a:t>
            </a:r>
            <a:r>
              <a:rPr lang="en-US" dirty="0" smtClean="0"/>
              <a:t> </a:t>
            </a:r>
            <a:r>
              <a:rPr lang="en-US" dirty="0" err="1" smtClean="0"/>
              <a:t>đến</a:t>
            </a:r>
            <a:r>
              <a:rPr lang="en-US" dirty="0" smtClean="0"/>
              <a:t> </a:t>
            </a:r>
            <a:r>
              <a:rPr lang="en-US" dirty="0" err="1" smtClean="0"/>
              <a:t>quyền</a:t>
            </a:r>
            <a:r>
              <a:rPr lang="en-US" dirty="0" smtClean="0"/>
              <a:t>, </a:t>
            </a:r>
            <a:r>
              <a:rPr lang="en-US" dirty="0" err="1" smtClean="0"/>
              <a:t>lợi</a:t>
            </a:r>
            <a:r>
              <a:rPr lang="en-US" dirty="0" smtClean="0"/>
              <a:t> </a:t>
            </a:r>
            <a:r>
              <a:rPr lang="en-US" dirty="0" err="1" smtClean="0"/>
              <a:t>ích</a:t>
            </a:r>
            <a:r>
              <a:rPr lang="en-US" dirty="0" smtClean="0"/>
              <a:t> </a:t>
            </a:r>
            <a:r>
              <a:rPr lang="en-US" dirty="0" err="1" smtClean="0"/>
              <a:t>hợp</a:t>
            </a:r>
            <a:r>
              <a:rPr lang="en-US" dirty="0" smtClean="0"/>
              <a:t> </a:t>
            </a:r>
            <a:r>
              <a:rPr lang="en-US" dirty="0" err="1" smtClean="0"/>
              <a:t>pháp</a:t>
            </a:r>
            <a:r>
              <a:rPr lang="en-US" dirty="0" smtClean="0"/>
              <a:t>, </a:t>
            </a:r>
            <a:r>
              <a:rPr lang="en-US" dirty="0" err="1" smtClean="0"/>
              <a:t>chính</a:t>
            </a:r>
            <a:r>
              <a:rPr lang="en-US" dirty="0" smtClean="0"/>
              <a:t> </a:t>
            </a:r>
            <a:r>
              <a:rPr lang="en-US" dirty="0" err="1" smtClean="0"/>
              <a:t>đáng</a:t>
            </a:r>
            <a:r>
              <a:rPr lang="en-US" dirty="0" smtClean="0"/>
              <a:t> </a:t>
            </a:r>
            <a:r>
              <a:rPr lang="en-US" dirty="0" err="1" smtClean="0"/>
              <a:t>của</a:t>
            </a:r>
            <a:r>
              <a:rPr lang="en-US" dirty="0" smtClean="0"/>
              <a:t> </a:t>
            </a:r>
            <a:r>
              <a:rPr lang="en-US" dirty="0" err="1" smtClean="0"/>
              <a:t>nhân</a:t>
            </a:r>
            <a:r>
              <a:rPr lang="en-US" dirty="0" smtClean="0"/>
              <a:t> </a:t>
            </a:r>
            <a:r>
              <a:rPr lang="en-US" dirty="0" err="1" smtClean="0"/>
              <a:t>dân</a:t>
            </a:r>
            <a:r>
              <a:rPr lang="en-US" dirty="0" smtClean="0"/>
              <a:t> </a:t>
            </a:r>
            <a:r>
              <a:rPr lang="en-US" dirty="0" err="1" smtClean="0"/>
              <a:t>thì</a:t>
            </a:r>
            <a:r>
              <a:rPr lang="en-US" dirty="0" smtClean="0"/>
              <a:t> </a:t>
            </a:r>
            <a:r>
              <a:rPr lang="en-US" dirty="0" err="1" smtClean="0"/>
              <a:t>tùy</a:t>
            </a:r>
            <a:r>
              <a:rPr lang="en-US" dirty="0" smtClean="0"/>
              <a:t> </a:t>
            </a:r>
            <a:r>
              <a:rPr lang="en-US" dirty="0" err="1" smtClean="0"/>
              <a:t>từng</a:t>
            </a:r>
            <a:r>
              <a:rPr lang="en-US" dirty="0" smtClean="0"/>
              <a:t> </a:t>
            </a:r>
            <a:r>
              <a:rPr lang="en-US" dirty="0" err="1" smtClean="0"/>
              <a:t>tình</a:t>
            </a:r>
            <a:r>
              <a:rPr lang="en-US" dirty="0" smtClean="0"/>
              <a:t> </a:t>
            </a:r>
            <a:r>
              <a:rPr lang="en-US" dirty="0" err="1" smtClean="0"/>
              <a:t>hình</a:t>
            </a:r>
            <a:r>
              <a:rPr lang="en-US" dirty="0" smtClean="0"/>
              <a:t> </a:t>
            </a:r>
            <a:r>
              <a:rPr lang="en-US" dirty="0" err="1" smtClean="0"/>
              <a:t>thực</a:t>
            </a:r>
            <a:r>
              <a:rPr lang="en-US" dirty="0" smtClean="0"/>
              <a:t> </a:t>
            </a:r>
            <a:r>
              <a:rPr lang="en-US" dirty="0" err="1" smtClean="0"/>
              <a:t>tế</a:t>
            </a:r>
            <a:r>
              <a:rPr lang="en-US" dirty="0" smtClean="0"/>
              <a:t>, </a:t>
            </a:r>
            <a:r>
              <a:rPr lang="en-US" dirty="0" err="1" smtClean="0"/>
              <a:t>điều</a:t>
            </a:r>
            <a:r>
              <a:rPr lang="en-US" dirty="0" smtClean="0"/>
              <a:t> </a:t>
            </a:r>
            <a:r>
              <a:rPr lang="en-US" dirty="0" err="1" smtClean="0"/>
              <a:t>kiện</a:t>
            </a:r>
            <a:r>
              <a:rPr lang="en-US" dirty="0" smtClean="0"/>
              <a:t> </a:t>
            </a:r>
            <a:r>
              <a:rPr lang="en-US" dirty="0" err="1" smtClean="0"/>
              <a:t>của</a:t>
            </a:r>
            <a:r>
              <a:rPr lang="en-US" dirty="0" smtClean="0"/>
              <a:t> </a:t>
            </a:r>
            <a:r>
              <a:rPr lang="en-US" dirty="0" err="1" smtClean="0"/>
              <a:t>địa</a:t>
            </a:r>
            <a:r>
              <a:rPr lang="en-US" dirty="0" smtClean="0"/>
              <a:t> </a:t>
            </a:r>
            <a:r>
              <a:rPr lang="en-US" dirty="0" err="1" smtClean="0"/>
              <a:t>phương</a:t>
            </a:r>
            <a:r>
              <a:rPr lang="en-US" dirty="0" smtClean="0"/>
              <a:t>, Ban </a:t>
            </a:r>
            <a:r>
              <a:rPr lang="en-US" dirty="0" err="1" smtClean="0"/>
              <a:t>Thường</a:t>
            </a:r>
            <a:r>
              <a:rPr lang="en-US" dirty="0" smtClean="0"/>
              <a:t> </a:t>
            </a:r>
            <a:r>
              <a:rPr lang="en-US" dirty="0" err="1" smtClean="0"/>
              <a:t>trực</a:t>
            </a:r>
            <a:r>
              <a:rPr lang="en-US" dirty="0" smtClean="0"/>
              <a:t> </a:t>
            </a:r>
            <a:r>
              <a:rPr lang="en-US" dirty="0" err="1" smtClean="0"/>
              <a:t>Ủy</a:t>
            </a:r>
            <a:r>
              <a:rPr lang="en-US" dirty="0" smtClean="0"/>
              <a:t> ban </a:t>
            </a:r>
            <a:r>
              <a:rPr lang="en-US" dirty="0" err="1" smtClean="0"/>
              <a:t>Mặt</a:t>
            </a:r>
            <a:r>
              <a:rPr lang="en-US" dirty="0" smtClean="0"/>
              <a:t> </a:t>
            </a:r>
            <a:r>
              <a:rPr lang="en-US" dirty="0" err="1" smtClean="0"/>
              <a:t>trận</a:t>
            </a:r>
            <a:r>
              <a:rPr lang="en-US" dirty="0" smtClean="0"/>
              <a:t> </a:t>
            </a:r>
            <a:r>
              <a:rPr lang="en-US" dirty="0" err="1" smtClean="0"/>
              <a:t>Tổ</a:t>
            </a:r>
            <a:r>
              <a:rPr lang="en-US" dirty="0" smtClean="0"/>
              <a:t> </a:t>
            </a:r>
            <a:r>
              <a:rPr lang="en-US" dirty="0" err="1" smtClean="0"/>
              <a:t>quốc</a:t>
            </a:r>
            <a:r>
              <a:rPr lang="en-US" dirty="0" smtClean="0"/>
              <a:t> </a:t>
            </a:r>
            <a:r>
              <a:rPr lang="en-US" dirty="0" err="1" smtClean="0"/>
              <a:t>Việt</a:t>
            </a:r>
            <a:r>
              <a:rPr lang="en-US" dirty="0" smtClean="0"/>
              <a:t> Nam </a:t>
            </a:r>
            <a:r>
              <a:rPr lang="en-US" dirty="0" err="1" smtClean="0"/>
              <a:t>cấp</a:t>
            </a:r>
            <a:r>
              <a:rPr lang="en-US" dirty="0" smtClean="0"/>
              <a:t> </a:t>
            </a:r>
            <a:r>
              <a:rPr lang="en-US" dirty="0" err="1" smtClean="0"/>
              <a:t>chủ</a:t>
            </a:r>
            <a:r>
              <a:rPr lang="en-US" dirty="0" smtClean="0"/>
              <a:t> </a:t>
            </a:r>
            <a:r>
              <a:rPr lang="en-US" dirty="0" err="1" smtClean="0"/>
              <a:t>trì</a:t>
            </a:r>
            <a:r>
              <a:rPr lang="en-US" dirty="0" smtClean="0"/>
              <a:t> </a:t>
            </a:r>
            <a:r>
              <a:rPr lang="en-US" dirty="0" err="1" smtClean="0"/>
              <a:t>giám</a:t>
            </a:r>
            <a:r>
              <a:rPr lang="en-US" dirty="0" smtClean="0"/>
              <a:t> </a:t>
            </a:r>
            <a:r>
              <a:rPr lang="en-US" dirty="0" err="1" smtClean="0"/>
              <a:t>sát</a:t>
            </a:r>
            <a:r>
              <a:rPr lang="en-US" dirty="0" smtClean="0"/>
              <a:t> </a:t>
            </a:r>
            <a:r>
              <a:rPr lang="en-US" dirty="0" err="1" smtClean="0"/>
              <a:t>lựa</a:t>
            </a:r>
            <a:r>
              <a:rPr lang="en-US" dirty="0" smtClean="0"/>
              <a:t> </a:t>
            </a:r>
            <a:r>
              <a:rPr lang="en-US" dirty="0" err="1" smtClean="0"/>
              <a:t>chọn</a:t>
            </a:r>
            <a:r>
              <a:rPr lang="en-US" dirty="0" smtClean="0"/>
              <a:t> </a:t>
            </a:r>
            <a:r>
              <a:rPr lang="en-US" dirty="0" err="1" smtClean="0"/>
              <a:t>giám</a:t>
            </a:r>
            <a:r>
              <a:rPr lang="en-US" dirty="0" smtClean="0"/>
              <a:t> </a:t>
            </a:r>
            <a:r>
              <a:rPr lang="en-US" dirty="0" err="1" smtClean="0"/>
              <a:t>sát</a:t>
            </a:r>
            <a:r>
              <a:rPr lang="en-US" dirty="0" smtClean="0"/>
              <a:t> (</a:t>
            </a:r>
            <a:r>
              <a:rPr lang="en-US" dirty="0" err="1" smtClean="0"/>
              <a:t>mỗi</a:t>
            </a:r>
            <a:r>
              <a:rPr lang="en-US" dirty="0" smtClean="0"/>
              <a:t> </a:t>
            </a:r>
            <a:r>
              <a:rPr lang="en-US" dirty="0" err="1" smtClean="0"/>
              <a:t>cấp</a:t>
            </a:r>
            <a:r>
              <a:rPr lang="en-US" dirty="0" smtClean="0"/>
              <a:t> </a:t>
            </a:r>
            <a:r>
              <a:rPr lang="en-US" dirty="0" err="1" smtClean="0"/>
              <a:t>nên</a:t>
            </a:r>
            <a:r>
              <a:rPr lang="en-US" dirty="0" smtClean="0"/>
              <a:t> </a:t>
            </a:r>
            <a:r>
              <a:rPr lang="en-US" dirty="0" err="1" smtClean="0"/>
              <a:t>lựa</a:t>
            </a:r>
            <a:r>
              <a:rPr lang="en-US" dirty="0" smtClean="0"/>
              <a:t> </a:t>
            </a:r>
            <a:r>
              <a:rPr lang="en-US" dirty="0" err="1" smtClean="0"/>
              <a:t>chọn</a:t>
            </a:r>
            <a:r>
              <a:rPr lang="en-US" dirty="0" smtClean="0"/>
              <a:t> </a:t>
            </a:r>
            <a:r>
              <a:rPr lang="en-US" dirty="0" err="1" smtClean="0"/>
              <a:t>giám</a:t>
            </a:r>
            <a:r>
              <a:rPr lang="en-US" dirty="0" smtClean="0"/>
              <a:t> </a:t>
            </a:r>
            <a:r>
              <a:rPr lang="en-US" dirty="0" err="1" smtClean="0"/>
              <a:t>sát</a:t>
            </a:r>
            <a:r>
              <a:rPr lang="en-US" dirty="0" smtClean="0"/>
              <a:t> </a:t>
            </a:r>
            <a:r>
              <a:rPr lang="en-US" dirty="0" err="1" smtClean="0"/>
              <a:t>từ</a:t>
            </a:r>
            <a:r>
              <a:rPr lang="en-US" dirty="0" smtClean="0"/>
              <a:t> 1 </a:t>
            </a:r>
            <a:r>
              <a:rPr lang="en-US" dirty="0" err="1" smtClean="0"/>
              <a:t>đến</a:t>
            </a:r>
            <a:r>
              <a:rPr lang="en-US" dirty="0" smtClean="0"/>
              <a:t> 2 </a:t>
            </a:r>
            <a:r>
              <a:rPr lang="en-US" dirty="0" err="1" smtClean="0"/>
              <a:t>văn</a:t>
            </a:r>
            <a:r>
              <a:rPr lang="en-US" dirty="0" smtClean="0"/>
              <a:t> </a:t>
            </a:r>
            <a:r>
              <a:rPr lang="en-US" dirty="0" err="1" smtClean="0"/>
              <a:t>bản</a:t>
            </a:r>
            <a:r>
              <a:rPr lang="en-US" dirty="0" smtClean="0"/>
              <a:t>)</a:t>
            </a:r>
            <a:endParaRPr lang="en-US" dirty="0"/>
          </a:p>
        </p:txBody>
      </p:sp>
    </p:spTree>
    <p:extLst>
      <p:ext uri="{BB962C8B-B14F-4D97-AF65-F5344CB8AC3E}">
        <p14:creationId xmlns:p14="http://schemas.microsoft.com/office/powerpoint/2010/main" xmlns="" val="1301225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style>
          <a:lnRef idx="2">
            <a:schemeClr val="accent1">
              <a:shade val="50000"/>
            </a:schemeClr>
          </a:lnRef>
          <a:fillRef idx="1">
            <a:schemeClr val="accent1"/>
          </a:fillRef>
          <a:effectRef idx="0">
            <a:schemeClr val="accent1"/>
          </a:effectRef>
          <a:fontRef idx="minor">
            <a:schemeClr val="lt1"/>
          </a:fontRef>
        </p:style>
        <p:txBody>
          <a:bodyPr/>
          <a:lstStyle/>
          <a:p>
            <a:pPr algn="just">
              <a:buNone/>
            </a:pPr>
            <a:r>
              <a:rPr lang="en-US" b="1" smtClean="0"/>
              <a:t>3.5</a:t>
            </a:r>
            <a:r>
              <a:rPr lang="en-US" smtClean="0"/>
              <a:t>. Thực hiện Chương trình hành động của Mặt trận Tổ quốc Việt Nam thực hiện công tác phòng, chống tham nhũng, lãng phí giai đoạn 2018 – 2020 trong năm 2018. Tiếp nhận phản ánh, kiến nghị của người dân về phòng, chống tham nhũng, lãng phí, tự diễn biến, tự chuyển hóa và xây dựng quy trình tiếp nhận, xử lý thông tin về tham nhũng, lãng phí ở địa phương; xây dựng Báo cáo theo định kỳ.</a:t>
            </a:r>
          </a:p>
          <a:p>
            <a:pPr algn="just"/>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style>
          <a:lnRef idx="2">
            <a:schemeClr val="accent1">
              <a:shade val="50000"/>
            </a:schemeClr>
          </a:lnRef>
          <a:fillRef idx="1">
            <a:schemeClr val="accent1"/>
          </a:fillRef>
          <a:effectRef idx="0">
            <a:schemeClr val="accent1"/>
          </a:effectRef>
          <a:fontRef idx="minor">
            <a:schemeClr val="lt1"/>
          </a:fontRef>
        </p:style>
        <p:txBody>
          <a:bodyPr/>
          <a:lstStyle/>
          <a:p>
            <a:pPr marL="0" indent="0" algn="just">
              <a:buNone/>
            </a:pPr>
            <a:endParaRPr lang="en-US" dirty="0" smtClean="0"/>
          </a:p>
          <a:p>
            <a:pPr algn="just">
              <a:buNone/>
            </a:pPr>
            <a:r>
              <a:rPr lang="en-US" b="1" dirty="0" smtClean="0"/>
              <a:t>3.6</a:t>
            </a:r>
            <a:r>
              <a:rPr lang="de-DE" dirty="0" smtClean="0"/>
              <a:t>. Triển khai các hoạt động  giám sát việc thực hiện theo quy định số 124-QĐ/TW của Ban Bí thư về giám sát của MTTQ Việt Nam và các tổ chức chính trị - xã hội đối với việc tu dưỡng, rèn luyện đạo đức của người đứng đầu, cán bộ chủ chốt và cán bộ, đảng viên.</a:t>
            </a:r>
            <a:endParaRPr lang="en-US" dirty="0" smtClean="0"/>
          </a:p>
          <a:p>
            <a:pPr algn="just"/>
            <a:endParaRPr lang="en-US" dirty="0" smtClean="0"/>
          </a:p>
          <a:p>
            <a:pPr algn="just"/>
            <a:endParaRPr lang="en-US" dirty="0"/>
          </a:p>
        </p:txBody>
      </p:sp>
    </p:spTree>
    <p:extLst>
      <p:ext uri="{BB962C8B-B14F-4D97-AF65-F5344CB8AC3E}">
        <p14:creationId xmlns:p14="http://schemas.microsoft.com/office/powerpoint/2010/main" xmlns="" val="39598832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1054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buNone/>
            </a:pPr>
            <a:endParaRPr lang="es-MX" b="1" smtClean="0"/>
          </a:p>
          <a:p>
            <a:pPr algn="just">
              <a:buNone/>
            </a:pPr>
            <a:r>
              <a:rPr lang="es-MX" b="1" smtClean="0"/>
              <a:t>3.7</a:t>
            </a:r>
            <a:r>
              <a:rPr lang="es-MX" smtClean="0"/>
              <a:t> Triển khai giám sát việc công khai kết luận thanh tra của các cơ quan nhà nước ở địa phương theo hướng dẫn của Mặt trận Trung ương. Nội dung này Ban Thường trực Ủy ban Trung ương Mặt trận Tổ quốc Việt Nam sẽ có văn bản hướng dẫn, cách thức giám sát cụ thể.</a:t>
            </a:r>
            <a:endParaRPr lang="en-US" smtClean="0"/>
          </a:p>
          <a:p>
            <a:pPr algn="just"/>
            <a:endParaRPr lang="en-US" dirty="0" smtClean="0"/>
          </a:p>
        </p:txBody>
      </p:sp>
    </p:spTree>
    <p:extLst>
      <p:ext uri="{BB962C8B-B14F-4D97-AF65-F5344CB8AC3E}">
        <p14:creationId xmlns:p14="http://schemas.microsoft.com/office/powerpoint/2010/main" xmlns="" val="35346437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4102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r>
              <a:rPr lang="de-DE" sz="3200" b="1" smtClean="0"/>
              <a:t>3.8</a:t>
            </a:r>
            <a:r>
              <a:rPr lang="de-DE" sz="3200" smtClean="0"/>
              <a:t>. Tăng cường hướng dẫn, chỉ đạo các hoạt động giám sát Ban TTND, Ban GSĐTCĐ ở cơ sở theo hướng dẫn của Thông tri số 25/TTr-MTTQ-BTT ngày 10/8/2017 của Ban Thường trực Ủy ban Trung ương Mặt trận Tổ quốc Việt Nam về hướng dẫn tổ chức và hoạt động của Ban Thanh tra nhân dân, Ban giám sát đầu tư của cộng đồng tại xã, phường, thị trấn.</a:t>
            </a:r>
            <a:endParaRPr lang="en-US" sz="3200"/>
          </a:p>
        </p:txBody>
      </p:sp>
    </p:spTree>
    <p:extLst>
      <p:ext uri="{BB962C8B-B14F-4D97-AF65-F5344CB8AC3E}">
        <p14:creationId xmlns:p14="http://schemas.microsoft.com/office/powerpoint/2010/main" xmlns="" val="19621714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de-DE" sz="3200" b="1" smtClean="0"/>
              <a:t>4. Công tác phản biện xã hội</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76400"/>
            <a:ext cx="8229600" cy="4876800"/>
          </a:xfrm>
        </p:spPr>
        <p:style>
          <a:lnRef idx="2">
            <a:schemeClr val="accent1">
              <a:shade val="50000"/>
            </a:schemeClr>
          </a:lnRef>
          <a:fillRef idx="1">
            <a:schemeClr val="accent1"/>
          </a:fillRef>
          <a:effectRef idx="0">
            <a:schemeClr val="accent1"/>
          </a:effectRef>
          <a:fontRef idx="minor">
            <a:schemeClr val="lt1"/>
          </a:fontRef>
        </p:style>
        <p:txBody>
          <a:bodyPr/>
          <a:lstStyle/>
          <a:p>
            <a:pPr algn="just"/>
            <a:endParaRPr lang="en-US" dirty="0" smtClean="0"/>
          </a:p>
          <a:p>
            <a:pPr algn="just">
              <a:buNone/>
            </a:pPr>
            <a:r>
              <a:rPr lang="en-US" dirty="0" smtClean="0"/>
              <a:t>* </a:t>
            </a:r>
            <a:r>
              <a:rPr lang="en-US" dirty="0" err="1" smtClean="0"/>
              <a:t>Căn</a:t>
            </a:r>
            <a:r>
              <a:rPr lang="en-US" dirty="0" smtClean="0"/>
              <a:t> </a:t>
            </a:r>
            <a:r>
              <a:rPr lang="en-US" dirty="0" err="1" smtClean="0"/>
              <a:t>cứ</a:t>
            </a:r>
            <a:r>
              <a:rPr lang="en-US" dirty="0" smtClean="0"/>
              <a:t> </a:t>
            </a:r>
            <a:r>
              <a:rPr lang="en-US" dirty="0" err="1" smtClean="0"/>
              <a:t>Kế</a:t>
            </a:r>
            <a:r>
              <a:rPr lang="en-US" dirty="0" smtClean="0"/>
              <a:t> </a:t>
            </a:r>
            <a:r>
              <a:rPr lang="en-US" dirty="0" err="1" smtClean="0"/>
              <a:t>hoạch</a:t>
            </a:r>
            <a:r>
              <a:rPr lang="en-US" dirty="0" smtClean="0"/>
              <a:t> </a:t>
            </a:r>
            <a:r>
              <a:rPr lang="en-US" dirty="0" err="1" smtClean="0"/>
              <a:t>giám</a:t>
            </a:r>
            <a:r>
              <a:rPr lang="en-US" dirty="0" smtClean="0"/>
              <a:t> </a:t>
            </a:r>
            <a:r>
              <a:rPr lang="en-US" dirty="0" err="1" smtClean="0"/>
              <a:t>sát</a:t>
            </a:r>
            <a:r>
              <a:rPr lang="en-US" dirty="0" smtClean="0"/>
              <a:t>, </a:t>
            </a:r>
            <a:r>
              <a:rPr lang="en-US" dirty="0" err="1" smtClean="0"/>
              <a:t>phản</a:t>
            </a:r>
            <a:r>
              <a:rPr lang="en-US" dirty="0" smtClean="0"/>
              <a:t> </a:t>
            </a:r>
            <a:r>
              <a:rPr lang="en-US" dirty="0" err="1" smtClean="0"/>
              <a:t>biện</a:t>
            </a:r>
            <a:r>
              <a:rPr lang="en-US" dirty="0" smtClean="0"/>
              <a:t> </a:t>
            </a:r>
            <a:r>
              <a:rPr lang="en-US" dirty="0" err="1" smtClean="0"/>
              <a:t>xã</a:t>
            </a:r>
            <a:r>
              <a:rPr lang="en-US" dirty="0" smtClean="0"/>
              <a:t> </a:t>
            </a:r>
            <a:r>
              <a:rPr lang="en-US" dirty="0" err="1" smtClean="0"/>
              <a:t>hội</a:t>
            </a:r>
            <a:r>
              <a:rPr lang="en-US" dirty="0" smtClean="0"/>
              <a:t> </a:t>
            </a:r>
            <a:r>
              <a:rPr lang="en-US" dirty="0" err="1" smtClean="0"/>
              <a:t>năm</a:t>
            </a:r>
            <a:r>
              <a:rPr lang="en-US" dirty="0" smtClean="0"/>
              <a:t> 2018, </a:t>
            </a:r>
            <a:r>
              <a:rPr lang="en-US" dirty="0" err="1" smtClean="0"/>
              <a:t>căn</a:t>
            </a:r>
            <a:r>
              <a:rPr lang="en-US" dirty="0" smtClean="0"/>
              <a:t> </a:t>
            </a:r>
            <a:r>
              <a:rPr lang="en-US" dirty="0" err="1" smtClean="0"/>
              <a:t>cứ</a:t>
            </a:r>
            <a:r>
              <a:rPr lang="en-US" dirty="0" smtClean="0"/>
              <a:t> </a:t>
            </a:r>
            <a:r>
              <a:rPr lang="en-US" dirty="0" err="1" smtClean="0"/>
              <a:t>điều</a:t>
            </a:r>
            <a:r>
              <a:rPr lang="en-US" dirty="0" smtClean="0"/>
              <a:t> </a:t>
            </a:r>
            <a:r>
              <a:rPr lang="en-US" dirty="0" err="1" smtClean="0"/>
              <a:t>kiện</a:t>
            </a:r>
            <a:r>
              <a:rPr lang="en-US" dirty="0" smtClean="0"/>
              <a:t> </a:t>
            </a:r>
            <a:r>
              <a:rPr lang="en-US" dirty="0" err="1" smtClean="0"/>
              <a:t>thực</a:t>
            </a:r>
            <a:r>
              <a:rPr lang="en-US" dirty="0" smtClean="0"/>
              <a:t> </a:t>
            </a:r>
            <a:r>
              <a:rPr lang="en-US" dirty="0" err="1" smtClean="0"/>
              <a:t>tế</a:t>
            </a:r>
            <a:r>
              <a:rPr lang="en-US" dirty="0" smtClean="0"/>
              <a:t> </a:t>
            </a:r>
            <a:r>
              <a:rPr lang="en-US" dirty="0" err="1" smtClean="0"/>
              <a:t>tại</a:t>
            </a:r>
            <a:r>
              <a:rPr lang="en-US" dirty="0" smtClean="0"/>
              <a:t> </a:t>
            </a:r>
            <a:r>
              <a:rPr lang="en-US" dirty="0" err="1" smtClean="0"/>
              <a:t>địa</a:t>
            </a:r>
            <a:r>
              <a:rPr lang="en-US" dirty="0" smtClean="0"/>
              <a:t> </a:t>
            </a:r>
            <a:r>
              <a:rPr lang="en-US" dirty="0" err="1" smtClean="0"/>
              <a:t>phương</a:t>
            </a:r>
            <a:r>
              <a:rPr lang="en-US" dirty="0" smtClean="0"/>
              <a:t>, </a:t>
            </a:r>
            <a:r>
              <a:rPr lang="en-US" dirty="0" err="1" smtClean="0"/>
              <a:t>Mặt</a:t>
            </a:r>
            <a:r>
              <a:rPr lang="en-US" dirty="0" smtClean="0"/>
              <a:t> </a:t>
            </a:r>
            <a:r>
              <a:rPr lang="en-US" dirty="0" err="1" smtClean="0"/>
              <a:t>trận</a:t>
            </a:r>
            <a:r>
              <a:rPr lang="en-US" dirty="0" smtClean="0"/>
              <a:t> </a:t>
            </a:r>
            <a:r>
              <a:rPr lang="en-US" dirty="0" err="1" smtClean="0"/>
              <a:t>Tổ</a:t>
            </a:r>
            <a:r>
              <a:rPr lang="en-US" dirty="0" smtClean="0"/>
              <a:t> </a:t>
            </a:r>
            <a:r>
              <a:rPr lang="en-US" dirty="0" err="1" smtClean="0"/>
              <a:t>quốc</a:t>
            </a:r>
            <a:r>
              <a:rPr lang="en-US" dirty="0" smtClean="0"/>
              <a:t> </a:t>
            </a:r>
            <a:r>
              <a:rPr lang="en-US" dirty="0" err="1" smtClean="0"/>
              <a:t>cấp</a:t>
            </a:r>
            <a:r>
              <a:rPr lang="en-US" dirty="0" smtClean="0"/>
              <a:t> </a:t>
            </a:r>
            <a:r>
              <a:rPr lang="en-US" dirty="0" err="1" smtClean="0"/>
              <a:t>chủ</a:t>
            </a:r>
            <a:r>
              <a:rPr lang="en-US" dirty="0" smtClean="0"/>
              <a:t> </a:t>
            </a:r>
            <a:r>
              <a:rPr lang="en-US" dirty="0" err="1" smtClean="0"/>
              <a:t>trì</a:t>
            </a:r>
            <a:r>
              <a:rPr lang="en-US" dirty="0" smtClean="0"/>
              <a:t> </a:t>
            </a:r>
            <a:r>
              <a:rPr lang="en-US" dirty="0" err="1" smtClean="0"/>
              <a:t>phản</a:t>
            </a:r>
            <a:r>
              <a:rPr lang="en-US" dirty="0" smtClean="0"/>
              <a:t> </a:t>
            </a:r>
            <a:r>
              <a:rPr lang="en-US" dirty="0" err="1" smtClean="0"/>
              <a:t>biện</a:t>
            </a:r>
            <a:r>
              <a:rPr lang="en-US" dirty="0" smtClean="0"/>
              <a:t> </a:t>
            </a:r>
            <a:r>
              <a:rPr lang="en-US" dirty="0" err="1" smtClean="0"/>
              <a:t>lựa</a:t>
            </a:r>
            <a:r>
              <a:rPr lang="en-US" dirty="0" smtClean="0"/>
              <a:t> </a:t>
            </a:r>
            <a:r>
              <a:rPr lang="en-US" dirty="0" err="1" smtClean="0"/>
              <a:t>chọn</a:t>
            </a:r>
            <a:r>
              <a:rPr lang="en-US" dirty="0" smtClean="0"/>
              <a:t> </a:t>
            </a:r>
            <a:r>
              <a:rPr lang="en-US" dirty="0" err="1" smtClean="0"/>
              <a:t>nội</a:t>
            </a:r>
            <a:r>
              <a:rPr lang="en-US" dirty="0" smtClean="0"/>
              <a:t> dung </a:t>
            </a:r>
            <a:r>
              <a:rPr lang="en-US" dirty="0" err="1" smtClean="0"/>
              <a:t>phản</a:t>
            </a:r>
            <a:r>
              <a:rPr lang="en-US" dirty="0" smtClean="0"/>
              <a:t> </a:t>
            </a:r>
            <a:r>
              <a:rPr lang="en-US" dirty="0" err="1" smtClean="0"/>
              <a:t>biện</a:t>
            </a:r>
            <a:r>
              <a:rPr lang="en-US" dirty="0" smtClean="0"/>
              <a:t> </a:t>
            </a:r>
            <a:r>
              <a:rPr lang="en-US" dirty="0" err="1" smtClean="0"/>
              <a:t>xã</a:t>
            </a:r>
            <a:r>
              <a:rPr lang="en-US" dirty="0" smtClean="0"/>
              <a:t> </a:t>
            </a:r>
            <a:r>
              <a:rPr lang="en-US" dirty="0" err="1" smtClean="0"/>
              <a:t>hội</a:t>
            </a:r>
            <a:r>
              <a:rPr lang="en-US" dirty="0" smtClean="0"/>
              <a:t> </a:t>
            </a:r>
            <a:r>
              <a:rPr lang="en-US" dirty="0" err="1" smtClean="0"/>
              <a:t>phù</a:t>
            </a:r>
            <a:r>
              <a:rPr lang="en-US" dirty="0" smtClean="0"/>
              <a:t> </a:t>
            </a:r>
            <a:r>
              <a:rPr lang="en-US" dirty="0" err="1" smtClean="0"/>
              <a:t>hợp</a:t>
            </a:r>
            <a:r>
              <a:rPr lang="en-US" dirty="0" smtClean="0"/>
              <a:t> </a:t>
            </a:r>
            <a:r>
              <a:rPr lang="en-US" dirty="0" err="1" smtClean="0"/>
              <a:t>có</a:t>
            </a:r>
            <a:r>
              <a:rPr lang="en-US" dirty="0" smtClean="0"/>
              <a:t> </a:t>
            </a:r>
            <a:r>
              <a:rPr lang="en-US" dirty="0" err="1" smtClean="0"/>
              <a:t>tính</a:t>
            </a:r>
            <a:r>
              <a:rPr lang="en-US" dirty="0" smtClean="0"/>
              <a:t> </a:t>
            </a:r>
            <a:r>
              <a:rPr lang="en-US" dirty="0" err="1" smtClean="0"/>
              <a:t>chất</a:t>
            </a:r>
            <a:r>
              <a:rPr lang="en-US" dirty="0" smtClean="0"/>
              <a:t> </a:t>
            </a:r>
            <a:r>
              <a:rPr lang="en-US" dirty="0" err="1" smtClean="0"/>
              <a:t>cấp</a:t>
            </a:r>
            <a:r>
              <a:rPr lang="en-US" dirty="0" smtClean="0"/>
              <a:t> </a:t>
            </a:r>
            <a:r>
              <a:rPr lang="en-US" dirty="0" err="1" smtClean="0"/>
              <a:t>thiết</a:t>
            </a:r>
            <a:r>
              <a:rPr lang="en-US" dirty="0" smtClean="0"/>
              <a:t>, </a:t>
            </a:r>
            <a:r>
              <a:rPr lang="en-US" dirty="0" err="1" smtClean="0"/>
              <a:t>tác</a:t>
            </a:r>
            <a:r>
              <a:rPr lang="en-US" dirty="0" smtClean="0"/>
              <a:t> </a:t>
            </a:r>
            <a:r>
              <a:rPr lang="en-US" dirty="0" err="1" smtClean="0"/>
              <a:t>động</a:t>
            </a:r>
            <a:r>
              <a:rPr lang="en-US" dirty="0" smtClean="0"/>
              <a:t> </a:t>
            </a:r>
            <a:r>
              <a:rPr lang="en-US" dirty="0" err="1" smtClean="0"/>
              <a:t>trực</a:t>
            </a:r>
            <a:r>
              <a:rPr lang="en-US" dirty="0" smtClean="0"/>
              <a:t> </a:t>
            </a:r>
            <a:r>
              <a:rPr lang="en-US" dirty="0" err="1" smtClean="0"/>
              <a:t>tiếp</a:t>
            </a:r>
            <a:r>
              <a:rPr lang="en-US" dirty="0" smtClean="0"/>
              <a:t> </a:t>
            </a:r>
            <a:r>
              <a:rPr lang="en-US" dirty="0" err="1" smtClean="0"/>
              <a:t>đến</a:t>
            </a:r>
            <a:r>
              <a:rPr lang="en-US" dirty="0" smtClean="0"/>
              <a:t> </a:t>
            </a:r>
            <a:r>
              <a:rPr lang="en-US" dirty="0" err="1" smtClean="0"/>
              <a:t>đời</a:t>
            </a:r>
            <a:r>
              <a:rPr lang="en-US" dirty="0" smtClean="0"/>
              <a:t> </a:t>
            </a:r>
            <a:r>
              <a:rPr lang="en-US" dirty="0" err="1" smtClean="0"/>
              <a:t>sống</a:t>
            </a:r>
            <a:r>
              <a:rPr lang="en-US" dirty="0" smtClean="0"/>
              <a:t> </a:t>
            </a:r>
            <a:r>
              <a:rPr lang="en-US" dirty="0" err="1" smtClean="0"/>
              <a:t>của</a:t>
            </a:r>
            <a:r>
              <a:rPr lang="en-US" dirty="0" smtClean="0"/>
              <a:t> </a:t>
            </a:r>
            <a:r>
              <a:rPr lang="en-US" dirty="0" err="1" smtClean="0"/>
              <a:t>nhân</a:t>
            </a:r>
            <a:r>
              <a:rPr lang="en-US" dirty="0" smtClean="0"/>
              <a:t> </a:t>
            </a:r>
            <a:r>
              <a:rPr lang="en-US" dirty="0" err="1" smtClean="0"/>
              <a:t>dân</a:t>
            </a:r>
            <a:r>
              <a:rPr lang="en-US" dirty="0" smtClean="0"/>
              <a:t> </a:t>
            </a:r>
            <a:r>
              <a:rPr lang="en-US" dirty="0" err="1" smtClean="0"/>
              <a:t>địa</a:t>
            </a:r>
            <a:r>
              <a:rPr lang="en-US" dirty="0" smtClean="0"/>
              <a:t> </a:t>
            </a:r>
            <a:r>
              <a:rPr lang="en-US" dirty="0" err="1" smtClean="0"/>
              <a:t>phương</a:t>
            </a:r>
            <a:r>
              <a:rPr lang="en-US" dirty="0" smtClean="0"/>
              <a:t>.</a:t>
            </a:r>
          </a:p>
          <a:p>
            <a:pPr algn="just"/>
            <a:endParaRPr lang="en-US" dirty="0"/>
          </a:p>
        </p:txBody>
      </p:sp>
    </p:spTree>
    <p:extLst>
      <p:ext uri="{BB962C8B-B14F-4D97-AF65-F5344CB8AC3E}">
        <p14:creationId xmlns:p14="http://schemas.microsoft.com/office/powerpoint/2010/main" xmlns="" val="36684278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3200" b="1" dirty="0" err="1" smtClean="0"/>
              <a:t>Đối</a:t>
            </a:r>
            <a:r>
              <a:rPr lang="en-US" sz="3200" b="1" dirty="0" smtClean="0"/>
              <a:t> </a:t>
            </a:r>
            <a:r>
              <a:rPr lang="en-US" sz="3200" b="1" dirty="0" err="1" smtClean="0"/>
              <a:t>với</a:t>
            </a:r>
            <a:r>
              <a:rPr lang="en-US" sz="3200" dirty="0" smtClean="0"/>
              <a:t> </a:t>
            </a:r>
            <a:r>
              <a:rPr lang="en-US" sz="3200" b="1" dirty="0" err="1" smtClean="0"/>
              <a:t>cấp</a:t>
            </a:r>
            <a:r>
              <a:rPr lang="en-US" sz="3200" b="1" dirty="0" smtClean="0"/>
              <a:t> </a:t>
            </a:r>
            <a:r>
              <a:rPr lang="en-US" sz="3200" b="1" dirty="0" err="1" smtClean="0"/>
              <a:t>tỉnh</a:t>
            </a:r>
            <a:endParaRPr lang="en-US" sz="3200" b="1" dirty="0"/>
          </a:p>
        </p:txBody>
      </p:sp>
      <p:sp>
        <p:nvSpPr>
          <p:cNvPr id="3" name="Content Placeholder 2"/>
          <p:cNvSpPr>
            <a:spLocks noGrp="1"/>
          </p:cNvSpPr>
          <p:nvPr>
            <p:ph idx="1"/>
          </p:nvPr>
        </p:nvSpPr>
        <p:spPr>
          <a:xfrm>
            <a:off x="457200" y="1600200"/>
            <a:ext cx="8229600" cy="48768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buFont typeface="Wingdings" pitchFamily="2" charset="2"/>
              <a:buChar char="Ø"/>
            </a:pPr>
            <a:r>
              <a:rPr lang="vi-VN" dirty="0" smtClean="0"/>
              <a:t>Phản biện xã hội đối với dự thảo các đề án, kế hoạch liên quan đến các công trình kinh tế, văn hóa, xã hội; các dự án giao thông, đô thị, di dân tái định cư… có tác động, ảnh hưởng rộng lớn, đông đảo đến đời sống nhân dân địa phương, được nhân dân trong tỉnh quan tâm.</a:t>
            </a:r>
            <a:endParaRPr lang="en-US" dirty="0" smtClean="0"/>
          </a:p>
          <a:p>
            <a:pPr algn="just">
              <a:buFont typeface="Wingdings" pitchFamily="2" charset="2"/>
              <a:buChar char="Ø"/>
            </a:pPr>
            <a:endParaRPr lang="en-US" dirty="0"/>
          </a:p>
        </p:txBody>
      </p:sp>
    </p:spTree>
    <p:extLst>
      <p:ext uri="{BB962C8B-B14F-4D97-AF65-F5344CB8AC3E}">
        <p14:creationId xmlns:p14="http://schemas.microsoft.com/office/powerpoint/2010/main" xmlns="" val="27628814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3200" b="1" smtClean="0"/>
              <a:t>Đối với c</a:t>
            </a:r>
            <a:r>
              <a:rPr lang="vi-VN" sz="3200" b="1" smtClean="0"/>
              <a:t>ấp huyện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algn="just">
              <a:buFont typeface="Wingdings" pitchFamily="2" charset="2"/>
              <a:buChar char="Ø"/>
            </a:pPr>
            <a:r>
              <a:rPr lang="vi-VN" dirty="0" smtClean="0"/>
              <a:t>Phản biện xã hội đối với các dự thảo văn bản liên quan đến xây dựng nông thôn mới, quy hoạch thị trấn, thị tứ, kế hoạch phát triển kinh tế, văn hóa, xã hội, chương trình, dự án, đề án của các cơ quan nhà nước cấp huyện.</a:t>
            </a:r>
            <a:endParaRPr lang="en-US" dirty="0" smtClean="0"/>
          </a:p>
          <a:p>
            <a:pPr algn="just">
              <a:buFont typeface="Wingdings" pitchFamily="2" charset="2"/>
              <a:buChar char="Ø"/>
            </a:pPr>
            <a:endParaRPr lang="en-US" dirty="0"/>
          </a:p>
        </p:txBody>
      </p:sp>
    </p:spTree>
    <p:extLst>
      <p:ext uri="{BB962C8B-B14F-4D97-AF65-F5344CB8AC3E}">
        <p14:creationId xmlns:p14="http://schemas.microsoft.com/office/powerpoint/2010/main" xmlns="" val="1466012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3200" b="1" dirty="0" err="1" smtClean="0"/>
              <a:t>Đối</a:t>
            </a:r>
            <a:r>
              <a:rPr lang="en-US" sz="3200" b="1" dirty="0" smtClean="0"/>
              <a:t> </a:t>
            </a:r>
            <a:r>
              <a:rPr lang="en-US" sz="3200" b="1" dirty="0" err="1" smtClean="0"/>
              <a:t>với</a:t>
            </a:r>
            <a:r>
              <a:rPr lang="en-US" sz="3200" b="1" dirty="0" smtClean="0"/>
              <a:t> </a:t>
            </a:r>
            <a:r>
              <a:rPr lang="en-US" sz="3200" b="1" dirty="0" err="1" smtClean="0"/>
              <a:t>cấp</a:t>
            </a:r>
            <a:r>
              <a:rPr lang="en-US" sz="3200" b="1" dirty="0" smtClean="0"/>
              <a:t> </a:t>
            </a:r>
            <a:r>
              <a:rPr lang="en-US" sz="3200" b="1" dirty="0" err="1" smtClean="0"/>
              <a:t>xã</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algn="just">
              <a:buFont typeface="Wingdings" pitchFamily="2" charset="2"/>
              <a:buChar char="Ø"/>
            </a:pPr>
            <a:r>
              <a:rPr lang="vi-VN" dirty="0" smtClean="0"/>
              <a:t>Phản biện xã hội đối với các dự thảo văn bản liên quan đến nước sạch, vệ sinh môi trường trên địa bàn, giao thông nông thôn, quy hoạch xây dựng chợ, kế hoạch phát triển kinh tế, văn hóa - xã hội, chương trình, dự án, đề án trên địa bàn xã, phường, thị trấn</a:t>
            </a:r>
            <a:r>
              <a:rPr lang="en-US" dirty="0" smtClean="0"/>
              <a:t>.</a:t>
            </a:r>
            <a:endParaRPr lang="en-US" dirty="0"/>
          </a:p>
        </p:txBody>
      </p:sp>
    </p:spTree>
    <p:extLst>
      <p:ext uri="{BB962C8B-B14F-4D97-AF65-F5344CB8AC3E}">
        <p14:creationId xmlns:p14="http://schemas.microsoft.com/office/powerpoint/2010/main" xmlns="" val="14660127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gn="just"/>
            <a:r>
              <a:rPr lang="en-US" sz="2800" b="1" dirty="0" smtClean="0"/>
              <a:t>5</a:t>
            </a:r>
            <a:r>
              <a:rPr lang="vi-VN" sz="2800" b="1" dirty="0" smtClean="0"/>
              <a:t>. Tổ chức tốt các cuộc tiếp xúc cử tri; phối hợp tổng hợp ý kiến, kiến nghị của cử tri và nhân dân</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057400"/>
            <a:ext cx="8229600" cy="4572000"/>
          </a:xfrm>
        </p:spPr>
        <p:style>
          <a:lnRef idx="3">
            <a:schemeClr val="lt1"/>
          </a:lnRef>
          <a:fillRef idx="1">
            <a:schemeClr val="accent1"/>
          </a:fillRef>
          <a:effectRef idx="1">
            <a:schemeClr val="accent1"/>
          </a:effectRef>
          <a:fontRef idx="minor">
            <a:schemeClr val="lt1"/>
          </a:fontRef>
        </p:style>
        <p:txBody>
          <a:bodyPr>
            <a:normAutofit/>
          </a:bodyPr>
          <a:lstStyle/>
          <a:p>
            <a:pPr>
              <a:buNone/>
            </a:pPr>
            <a:r>
              <a:rPr lang="en-US" dirty="0" smtClean="0"/>
              <a:t>* </a:t>
            </a:r>
            <a:r>
              <a:rPr lang="en-US" b="1" i="1" dirty="0" smtClean="0"/>
              <a:t>Ở </a:t>
            </a:r>
            <a:r>
              <a:rPr lang="en-US" b="1" i="1" dirty="0" err="1" smtClean="0"/>
              <a:t>trung</a:t>
            </a:r>
            <a:r>
              <a:rPr lang="en-US" b="1" i="1" dirty="0" smtClean="0"/>
              <a:t> </a:t>
            </a:r>
            <a:r>
              <a:rPr lang="en-US" b="1" i="1" dirty="0" err="1" smtClean="0"/>
              <a:t>ương</a:t>
            </a:r>
            <a:r>
              <a:rPr lang="en-US" b="1" i="1" dirty="0" smtClean="0"/>
              <a:t>:</a:t>
            </a:r>
            <a:endParaRPr lang="en-US" dirty="0" smtClean="0"/>
          </a:p>
          <a:p>
            <a:pPr algn="just">
              <a:buNone/>
            </a:pPr>
            <a:r>
              <a:rPr lang="en-US" dirty="0" smtClean="0"/>
              <a:t>- </a:t>
            </a:r>
            <a:r>
              <a:rPr lang="en-US" dirty="0" err="1" smtClean="0"/>
              <a:t>Phối</a:t>
            </a:r>
            <a:r>
              <a:rPr lang="en-US" dirty="0" smtClean="0"/>
              <a:t> </a:t>
            </a:r>
            <a:r>
              <a:rPr lang="en-US" dirty="0" err="1" smtClean="0"/>
              <a:t>hợp</a:t>
            </a:r>
            <a:r>
              <a:rPr lang="en-US" dirty="0" smtClean="0"/>
              <a:t> </a:t>
            </a:r>
            <a:r>
              <a:rPr lang="en-US" dirty="0" err="1" smtClean="0"/>
              <a:t>với</a:t>
            </a:r>
            <a:r>
              <a:rPr lang="en-US" dirty="0" smtClean="0"/>
              <a:t> </a:t>
            </a:r>
            <a:r>
              <a:rPr lang="en-US" dirty="0" err="1" smtClean="0"/>
              <a:t>Ủy</a:t>
            </a:r>
            <a:r>
              <a:rPr lang="en-US" dirty="0" smtClean="0"/>
              <a:t> ban </a:t>
            </a:r>
            <a:r>
              <a:rPr lang="en-US" dirty="0" err="1" smtClean="0"/>
              <a:t>Thường</a:t>
            </a:r>
            <a:r>
              <a:rPr lang="en-US" dirty="0" smtClean="0"/>
              <a:t> </a:t>
            </a:r>
            <a:r>
              <a:rPr lang="en-US" dirty="0" err="1" smtClean="0"/>
              <a:t>vụ</a:t>
            </a:r>
            <a:r>
              <a:rPr lang="en-US" dirty="0" smtClean="0"/>
              <a:t> </a:t>
            </a:r>
            <a:r>
              <a:rPr lang="en-US" dirty="0" err="1" smtClean="0"/>
              <a:t>Quốc</a:t>
            </a:r>
            <a:r>
              <a:rPr lang="en-US" dirty="0" smtClean="0"/>
              <a:t> </a:t>
            </a:r>
            <a:r>
              <a:rPr lang="en-US" dirty="0" err="1" smtClean="0"/>
              <a:t>hội</a:t>
            </a:r>
            <a:r>
              <a:rPr lang="en-US" dirty="0" smtClean="0"/>
              <a:t> </a:t>
            </a:r>
            <a:r>
              <a:rPr lang="en-US" dirty="0" err="1" smtClean="0"/>
              <a:t>nâng</a:t>
            </a:r>
            <a:r>
              <a:rPr lang="en-US" dirty="0" smtClean="0"/>
              <a:t> </a:t>
            </a:r>
            <a:r>
              <a:rPr lang="en-US" dirty="0" err="1" smtClean="0"/>
              <a:t>cao</a:t>
            </a:r>
            <a:r>
              <a:rPr lang="en-US" dirty="0" smtClean="0"/>
              <a:t> </a:t>
            </a:r>
            <a:r>
              <a:rPr lang="en-US" dirty="0" err="1" smtClean="0"/>
              <a:t>hiệu</a:t>
            </a:r>
            <a:r>
              <a:rPr lang="en-US" dirty="0" smtClean="0"/>
              <a:t> </a:t>
            </a:r>
            <a:r>
              <a:rPr lang="en-US" dirty="0" err="1" smtClean="0"/>
              <a:t>quả</a:t>
            </a:r>
            <a:r>
              <a:rPr lang="en-US" dirty="0" smtClean="0"/>
              <a:t> </a:t>
            </a:r>
            <a:r>
              <a:rPr lang="en-US" dirty="0" err="1" smtClean="0"/>
              <a:t>công</a:t>
            </a:r>
            <a:r>
              <a:rPr lang="en-US" dirty="0" smtClean="0"/>
              <a:t> </a:t>
            </a:r>
            <a:r>
              <a:rPr lang="en-US" dirty="0" err="1" smtClean="0"/>
              <a:t>tác</a:t>
            </a:r>
            <a:r>
              <a:rPr lang="en-US" dirty="0" smtClean="0"/>
              <a:t> </a:t>
            </a:r>
            <a:r>
              <a:rPr lang="en-US" dirty="0" err="1" smtClean="0"/>
              <a:t>tập</a:t>
            </a:r>
            <a:r>
              <a:rPr lang="en-US" dirty="0" smtClean="0"/>
              <a:t> </a:t>
            </a:r>
            <a:r>
              <a:rPr lang="en-US" dirty="0" err="1" smtClean="0"/>
              <a:t>hợp</a:t>
            </a:r>
            <a:r>
              <a:rPr lang="en-US" dirty="0" smtClean="0"/>
              <a:t>, </a:t>
            </a:r>
            <a:r>
              <a:rPr lang="en-US" dirty="0" err="1" smtClean="0"/>
              <a:t>tổng</a:t>
            </a:r>
            <a:r>
              <a:rPr lang="en-US" dirty="0" smtClean="0"/>
              <a:t> </a:t>
            </a:r>
            <a:r>
              <a:rPr lang="en-US" dirty="0" err="1" smtClean="0"/>
              <a:t>hợp</a:t>
            </a:r>
            <a:r>
              <a:rPr lang="en-US" dirty="0" smtClean="0"/>
              <a:t> ý </a:t>
            </a:r>
            <a:r>
              <a:rPr lang="en-US" dirty="0" err="1" smtClean="0"/>
              <a:t>kiến</a:t>
            </a:r>
            <a:r>
              <a:rPr lang="en-US" dirty="0" smtClean="0"/>
              <a:t>, </a:t>
            </a:r>
            <a:r>
              <a:rPr lang="en-US" dirty="0" err="1" smtClean="0"/>
              <a:t>kiến</a:t>
            </a:r>
            <a:r>
              <a:rPr lang="en-US" dirty="0" smtClean="0"/>
              <a:t> </a:t>
            </a:r>
            <a:r>
              <a:rPr lang="en-US" dirty="0" err="1" smtClean="0"/>
              <a:t>nghị</a:t>
            </a:r>
            <a:r>
              <a:rPr lang="en-US" dirty="0" smtClean="0"/>
              <a:t> </a:t>
            </a:r>
            <a:r>
              <a:rPr lang="en-US" dirty="0" err="1" smtClean="0"/>
              <a:t>của</a:t>
            </a:r>
            <a:r>
              <a:rPr lang="en-US" dirty="0" smtClean="0"/>
              <a:t> </a:t>
            </a:r>
            <a:r>
              <a:rPr lang="en-US" dirty="0" err="1" smtClean="0"/>
              <a:t>cử</a:t>
            </a:r>
            <a:r>
              <a:rPr lang="en-US" dirty="0" smtClean="0"/>
              <a:t> tri </a:t>
            </a:r>
            <a:r>
              <a:rPr lang="en-US" dirty="0" err="1" smtClean="0"/>
              <a:t>và</a:t>
            </a:r>
            <a:r>
              <a:rPr lang="en-US" dirty="0" smtClean="0"/>
              <a:t> </a:t>
            </a:r>
            <a:r>
              <a:rPr lang="en-US" dirty="0" err="1" smtClean="0"/>
              <a:t>nhân</a:t>
            </a:r>
            <a:r>
              <a:rPr lang="en-US" dirty="0" smtClean="0"/>
              <a:t> </a:t>
            </a:r>
            <a:r>
              <a:rPr lang="en-US" dirty="0" err="1" smtClean="0"/>
              <a:t>dân</a:t>
            </a:r>
            <a:r>
              <a:rPr lang="en-US" dirty="0" smtClean="0"/>
              <a:t>;</a:t>
            </a:r>
          </a:p>
          <a:p>
            <a:pPr>
              <a:buNone/>
            </a:pPr>
            <a:r>
              <a:rPr lang="en-US" b="1" i="1" dirty="0" smtClean="0"/>
              <a:t>- </a:t>
            </a:r>
            <a:r>
              <a:rPr lang="en-US" dirty="0" smtClean="0"/>
              <a:t>P</a:t>
            </a:r>
            <a:r>
              <a:rPr lang="vi-VN" dirty="0" smtClean="0"/>
              <a:t>hối hợp giám sát việc giải quyết kiến nghị của cử tri và nhân dân</a:t>
            </a:r>
            <a:r>
              <a:rPr lang="en-US" dirty="0" smtClean="0"/>
              <a:t>.</a:t>
            </a:r>
          </a:p>
          <a:p>
            <a:pPr algn="just">
              <a:buFont typeface="Wingdings" pitchFamily="2" charset="2"/>
              <a:buChar char="Ø"/>
            </a:pP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style>
          <a:lnRef idx="3">
            <a:schemeClr val="lt1"/>
          </a:lnRef>
          <a:fillRef idx="1">
            <a:schemeClr val="accent1"/>
          </a:fillRef>
          <a:effectRef idx="1">
            <a:schemeClr val="accent1"/>
          </a:effectRef>
          <a:fontRef idx="minor">
            <a:schemeClr val="lt1"/>
          </a:fontRef>
        </p:style>
        <p:txBody>
          <a:bodyPr>
            <a:normAutofit/>
          </a:bodyPr>
          <a:lstStyle/>
          <a:p>
            <a:pPr algn="just">
              <a:buNone/>
            </a:pPr>
            <a:r>
              <a:rPr lang="en-US" b="1" i="1" dirty="0" smtClean="0"/>
              <a:t>* Ở </a:t>
            </a:r>
            <a:r>
              <a:rPr lang="en-US" b="1" i="1" dirty="0" err="1" smtClean="0"/>
              <a:t>địa</a:t>
            </a:r>
            <a:r>
              <a:rPr lang="en-US" b="1" i="1" dirty="0" smtClean="0"/>
              <a:t> </a:t>
            </a:r>
            <a:r>
              <a:rPr lang="en-US" b="1" i="1" dirty="0" err="1" smtClean="0"/>
              <a:t>phương</a:t>
            </a:r>
            <a:r>
              <a:rPr lang="en-US" b="1" i="1" dirty="0" smtClean="0"/>
              <a:t>:</a:t>
            </a:r>
            <a:endParaRPr lang="en-US" dirty="0" smtClean="0"/>
          </a:p>
          <a:p>
            <a:pPr algn="just">
              <a:buNone/>
            </a:pPr>
            <a:r>
              <a:rPr lang="en-US" dirty="0" smtClean="0"/>
              <a:t>- </a:t>
            </a:r>
            <a:r>
              <a:rPr lang="en-US" dirty="0" err="1" smtClean="0"/>
              <a:t>Định</a:t>
            </a:r>
            <a:r>
              <a:rPr lang="en-US" dirty="0" smtClean="0"/>
              <a:t> </a:t>
            </a:r>
            <a:r>
              <a:rPr lang="en-US" dirty="0" err="1" smtClean="0"/>
              <a:t>kỳ</a:t>
            </a:r>
            <a:r>
              <a:rPr lang="en-US" dirty="0" smtClean="0"/>
              <a:t> </a:t>
            </a:r>
            <a:r>
              <a:rPr lang="en-US" dirty="0" err="1" smtClean="0"/>
              <a:t>phối</a:t>
            </a:r>
            <a:r>
              <a:rPr lang="en-US" dirty="0" smtClean="0"/>
              <a:t> </a:t>
            </a:r>
            <a:r>
              <a:rPr lang="en-US" dirty="0" err="1" smtClean="0"/>
              <a:t>hợp</a:t>
            </a:r>
            <a:r>
              <a:rPr lang="en-US" dirty="0" smtClean="0"/>
              <a:t> </a:t>
            </a:r>
            <a:r>
              <a:rPr lang="en-US" dirty="0" err="1" smtClean="0"/>
              <a:t>với</a:t>
            </a:r>
            <a:r>
              <a:rPr lang="en-US" dirty="0" smtClean="0"/>
              <a:t> </a:t>
            </a:r>
            <a:r>
              <a:rPr lang="en-US" dirty="0" err="1" smtClean="0"/>
              <a:t>Hội</a:t>
            </a:r>
            <a:r>
              <a:rPr lang="en-US" dirty="0" smtClean="0"/>
              <a:t> </a:t>
            </a:r>
            <a:r>
              <a:rPr lang="en-US" dirty="0" err="1" smtClean="0"/>
              <a:t>đồng</a:t>
            </a:r>
            <a:r>
              <a:rPr lang="en-US" dirty="0" smtClean="0"/>
              <a:t> </a:t>
            </a:r>
            <a:r>
              <a:rPr lang="en-US" dirty="0" err="1" smtClean="0"/>
              <a:t>nhân</a:t>
            </a:r>
            <a:r>
              <a:rPr lang="en-US" dirty="0" smtClean="0"/>
              <a:t> </a:t>
            </a:r>
            <a:r>
              <a:rPr lang="en-US" dirty="0" err="1" smtClean="0"/>
              <a:t>dân</a:t>
            </a:r>
            <a:r>
              <a:rPr lang="en-US" dirty="0" smtClean="0"/>
              <a:t> </a:t>
            </a:r>
            <a:r>
              <a:rPr lang="en-US" dirty="0" err="1" smtClean="0"/>
              <a:t>cùng</a:t>
            </a:r>
            <a:r>
              <a:rPr lang="en-US" dirty="0" smtClean="0"/>
              <a:t> </a:t>
            </a:r>
            <a:r>
              <a:rPr lang="en-US" dirty="0" err="1" smtClean="0"/>
              <a:t>cấp</a:t>
            </a:r>
            <a:r>
              <a:rPr lang="en-US" dirty="0" smtClean="0"/>
              <a:t> </a:t>
            </a:r>
            <a:r>
              <a:rPr lang="en-US" dirty="0" err="1" smtClean="0"/>
              <a:t>tổ</a:t>
            </a:r>
            <a:r>
              <a:rPr lang="en-US" dirty="0" smtClean="0"/>
              <a:t> </a:t>
            </a:r>
            <a:r>
              <a:rPr lang="en-US" dirty="0" err="1" smtClean="0"/>
              <a:t>chức</a:t>
            </a:r>
            <a:r>
              <a:rPr lang="en-US" dirty="0" smtClean="0"/>
              <a:t> </a:t>
            </a:r>
            <a:r>
              <a:rPr lang="en-US" dirty="0" err="1" smtClean="0"/>
              <a:t>tốt</a:t>
            </a:r>
            <a:r>
              <a:rPr lang="en-US" dirty="0" smtClean="0"/>
              <a:t> </a:t>
            </a:r>
            <a:r>
              <a:rPr lang="en-US" dirty="0" err="1" smtClean="0"/>
              <a:t>việc</a:t>
            </a:r>
            <a:r>
              <a:rPr lang="en-US" dirty="0" smtClean="0"/>
              <a:t> </a:t>
            </a:r>
            <a:r>
              <a:rPr lang="en-US" dirty="0" err="1" smtClean="0"/>
              <a:t>tiếp</a:t>
            </a:r>
            <a:r>
              <a:rPr lang="en-US" dirty="0" smtClean="0"/>
              <a:t> </a:t>
            </a:r>
            <a:r>
              <a:rPr lang="en-US" dirty="0" err="1" smtClean="0"/>
              <a:t>xúc</a:t>
            </a:r>
            <a:r>
              <a:rPr lang="en-US" dirty="0" smtClean="0"/>
              <a:t> </a:t>
            </a:r>
            <a:r>
              <a:rPr lang="en-US" dirty="0" err="1" smtClean="0"/>
              <a:t>cử</a:t>
            </a:r>
            <a:r>
              <a:rPr lang="en-US" dirty="0" smtClean="0"/>
              <a:t> tri </a:t>
            </a:r>
            <a:r>
              <a:rPr lang="en-US" dirty="0" err="1" smtClean="0"/>
              <a:t>của</a:t>
            </a:r>
            <a:r>
              <a:rPr lang="en-US" dirty="0" smtClean="0"/>
              <a:t> </a:t>
            </a:r>
            <a:r>
              <a:rPr lang="en-US" dirty="0" err="1" smtClean="0"/>
              <a:t>đại</a:t>
            </a:r>
            <a:r>
              <a:rPr lang="en-US" dirty="0" smtClean="0"/>
              <a:t> </a:t>
            </a:r>
            <a:r>
              <a:rPr lang="en-US" dirty="0" err="1" smtClean="0"/>
              <a:t>biểu</a:t>
            </a:r>
            <a:r>
              <a:rPr lang="en-US" dirty="0" smtClean="0"/>
              <a:t> </a:t>
            </a:r>
            <a:r>
              <a:rPr lang="en-US" dirty="0" err="1" smtClean="0"/>
              <a:t>Quốc</a:t>
            </a:r>
            <a:r>
              <a:rPr lang="en-US" dirty="0" smtClean="0"/>
              <a:t> </a:t>
            </a:r>
            <a:r>
              <a:rPr lang="en-US" dirty="0" err="1" smtClean="0"/>
              <a:t>hội</a:t>
            </a:r>
            <a:r>
              <a:rPr lang="en-US" dirty="0" smtClean="0"/>
              <a:t>, </a:t>
            </a:r>
            <a:r>
              <a:rPr lang="en-US" dirty="0" err="1" smtClean="0"/>
              <a:t>đại</a:t>
            </a:r>
            <a:r>
              <a:rPr lang="en-US" dirty="0" smtClean="0"/>
              <a:t> </a:t>
            </a:r>
            <a:r>
              <a:rPr lang="en-US" dirty="0" err="1" smtClean="0"/>
              <a:t>biểu</a:t>
            </a:r>
            <a:r>
              <a:rPr lang="en-US" dirty="0" smtClean="0"/>
              <a:t> </a:t>
            </a:r>
            <a:r>
              <a:rPr lang="en-US" dirty="0" err="1" smtClean="0"/>
              <a:t>Hội</a:t>
            </a:r>
            <a:r>
              <a:rPr lang="en-US" dirty="0" smtClean="0"/>
              <a:t> </a:t>
            </a:r>
            <a:r>
              <a:rPr lang="en-US" dirty="0" err="1" smtClean="0"/>
              <a:t>đồng</a:t>
            </a:r>
            <a:r>
              <a:rPr lang="en-US" dirty="0" smtClean="0"/>
              <a:t> </a:t>
            </a:r>
            <a:r>
              <a:rPr lang="en-US" dirty="0" err="1" smtClean="0"/>
              <a:t>nhân</a:t>
            </a:r>
            <a:r>
              <a:rPr lang="en-US" dirty="0" smtClean="0"/>
              <a:t> </a:t>
            </a:r>
            <a:r>
              <a:rPr lang="en-US" dirty="0" err="1" smtClean="0"/>
              <a:t>dân</a:t>
            </a:r>
            <a:r>
              <a:rPr lang="en-US" dirty="0" smtClean="0"/>
              <a:t> </a:t>
            </a:r>
            <a:r>
              <a:rPr lang="en-US" dirty="0" err="1" smtClean="0"/>
              <a:t>các</a:t>
            </a:r>
            <a:r>
              <a:rPr lang="en-US" dirty="0" smtClean="0"/>
              <a:t> </a:t>
            </a:r>
            <a:r>
              <a:rPr lang="en-US" dirty="0" err="1" smtClean="0"/>
              <a:t>cấp</a:t>
            </a:r>
            <a:r>
              <a:rPr lang="en-US" dirty="0" smtClean="0"/>
              <a:t>;</a:t>
            </a:r>
          </a:p>
          <a:p>
            <a:pPr algn="just">
              <a:buNone/>
            </a:pPr>
            <a:r>
              <a:rPr lang="en-US" dirty="0" smtClean="0"/>
              <a:t>- </a:t>
            </a:r>
            <a:r>
              <a:rPr lang="en-US" dirty="0" err="1" smtClean="0"/>
              <a:t>Chú</a:t>
            </a:r>
            <a:r>
              <a:rPr lang="en-US" dirty="0" smtClean="0"/>
              <a:t> </a:t>
            </a:r>
            <a:r>
              <a:rPr lang="en-US" dirty="0" err="1" smtClean="0"/>
              <a:t>trọng</a:t>
            </a:r>
            <a:r>
              <a:rPr lang="en-US" dirty="0" smtClean="0"/>
              <a:t> </a:t>
            </a:r>
            <a:r>
              <a:rPr lang="en-US" dirty="0" err="1" smtClean="0"/>
              <a:t>đổi</a:t>
            </a:r>
            <a:r>
              <a:rPr lang="en-US" dirty="0" smtClean="0"/>
              <a:t> </a:t>
            </a:r>
            <a:r>
              <a:rPr lang="en-US" dirty="0" err="1" smtClean="0"/>
              <a:t>mới</a:t>
            </a:r>
            <a:r>
              <a:rPr lang="en-US" dirty="0" smtClean="0"/>
              <a:t> </a:t>
            </a:r>
            <a:r>
              <a:rPr lang="en-US" dirty="0" err="1" smtClean="0"/>
              <a:t>hình</a:t>
            </a:r>
            <a:r>
              <a:rPr lang="en-US" dirty="0" smtClean="0"/>
              <a:t> </a:t>
            </a:r>
            <a:r>
              <a:rPr lang="en-US" dirty="0" err="1" smtClean="0"/>
              <a:t>thức</a:t>
            </a:r>
            <a:r>
              <a:rPr lang="en-US" dirty="0" smtClean="0"/>
              <a:t> </a:t>
            </a:r>
            <a:r>
              <a:rPr lang="en-US" dirty="0" err="1" smtClean="0"/>
              <a:t>và</a:t>
            </a:r>
            <a:r>
              <a:rPr lang="en-US" dirty="0" smtClean="0"/>
              <a:t> </a:t>
            </a:r>
            <a:r>
              <a:rPr lang="en-US" dirty="0" err="1" smtClean="0"/>
              <a:t>nâng</a:t>
            </a:r>
            <a:r>
              <a:rPr lang="en-US" dirty="0" smtClean="0"/>
              <a:t> </a:t>
            </a:r>
            <a:r>
              <a:rPr lang="en-US" dirty="0" err="1" smtClean="0"/>
              <a:t>cao</a:t>
            </a:r>
            <a:r>
              <a:rPr lang="en-US" dirty="0" smtClean="0"/>
              <a:t> </a:t>
            </a:r>
            <a:r>
              <a:rPr lang="en-US" dirty="0" err="1" smtClean="0"/>
              <a:t>hiệu</a:t>
            </a:r>
            <a:r>
              <a:rPr lang="en-US" dirty="0" smtClean="0"/>
              <a:t> </a:t>
            </a:r>
            <a:r>
              <a:rPr lang="en-US" dirty="0" err="1" smtClean="0"/>
              <a:t>quả</a:t>
            </a:r>
            <a:r>
              <a:rPr lang="en-US" dirty="0" smtClean="0"/>
              <a:t> </a:t>
            </a:r>
            <a:r>
              <a:rPr lang="en-US" dirty="0" err="1" smtClean="0"/>
              <a:t>công</a:t>
            </a:r>
            <a:r>
              <a:rPr lang="en-US" dirty="0" smtClean="0"/>
              <a:t> </a:t>
            </a:r>
            <a:r>
              <a:rPr lang="en-US" dirty="0" err="1" smtClean="0"/>
              <a:t>tác</a:t>
            </a:r>
            <a:r>
              <a:rPr lang="en-US" dirty="0" smtClean="0"/>
              <a:t> </a:t>
            </a:r>
            <a:r>
              <a:rPr lang="en-US" dirty="0" err="1" smtClean="0"/>
              <a:t>tiếp</a:t>
            </a:r>
            <a:r>
              <a:rPr lang="en-US" dirty="0" smtClean="0"/>
              <a:t> </a:t>
            </a:r>
            <a:r>
              <a:rPr lang="en-US" dirty="0" err="1" smtClean="0"/>
              <a:t>xúc</a:t>
            </a:r>
            <a:r>
              <a:rPr lang="en-US" dirty="0" smtClean="0"/>
              <a:t> </a:t>
            </a:r>
            <a:r>
              <a:rPr lang="en-US" dirty="0" err="1" smtClean="0"/>
              <a:t>cử</a:t>
            </a:r>
            <a:r>
              <a:rPr lang="en-US" dirty="0" smtClean="0"/>
              <a:t> tri </a:t>
            </a:r>
            <a:r>
              <a:rPr lang="en-US" dirty="0" err="1" smtClean="0"/>
              <a:t>của</a:t>
            </a:r>
            <a:r>
              <a:rPr lang="en-US" dirty="0" smtClean="0"/>
              <a:t> </a:t>
            </a:r>
            <a:r>
              <a:rPr lang="en-US" dirty="0" err="1" smtClean="0"/>
              <a:t>đại</a:t>
            </a:r>
            <a:r>
              <a:rPr lang="en-US" dirty="0" smtClean="0"/>
              <a:t> </a:t>
            </a:r>
            <a:r>
              <a:rPr lang="en-US" dirty="0" err="1" smtClean="0"/>
              <a:t>biểu</a:t>
            </a:r>
            <a:r>
              <a:rPr lang="en-US" dirty="0" smtClean="0"/>
              <a:t> </a:t>
            </a:r>
            <a:r>
              <a:rPr lang="en-US" dirty="0" err="1" smtClean="0"/>
              <a:t>dân</a:t>
            </a:r>
            <a:r>
              <a:rPr lang="en-US" dirty="0" smtClean="0"/>
              <a:t> </a:t>
            </a:r>
            <a:r>
              <a:rPr lang="en-US" dirty="0" err="1" smtClean="0"/>
              <a:t>cử</a:t>
            </a:r>
            <a:r>
              <a:rPr lang="en-US" dirty="0" smtClean="0"/>
              <a:t>;</a:t>
            </a:r>
          </a:p>
          <a:p>
            <a:pPr algn="just">
              <a:buNone/>
            </a:pPr>
            <a:r>
              <a:rPr lang="en-US" dirty="0" smtClean="0"/>
              <a:t>- </a:t>
            </a:r>
            <a:r>
              <a:rPr lang="en-US" dirty="0" err="1" smtClean="0"/>
              <a:t>Phối</a:t>
            </a:r>
            <a:r>
              <a:rPr lang="en-US" dirty="0" smtClean="0"/>
              <a:t> </a:t>
            </a:r>
            <a:r>
              <a:rPr lang="en-US" dirty="0" err="1" smtClean="0"/>
              <a:t>hợp</a:t>
            </a:r>
            <a:r>
              <a:rPr lang="en-US" dirty="0" smtClean="0"/>
              <a:t> </a:t>
            </a:r>
            <a:r>
              <a:rPr lang="en-US" dirty="0" err="1" smtClean="0"/>
              <a:t>tập</a:t>
            </a:r>
            <a:r>
              <a:rPr lang="en-US" dirty="0" smtClean="0"/>
              <a:t> </a:t>
            </a:r>
            <a:r>
              <a:rPr lang="en-US" dirty="0" err="1" smtClean="0"/>
              <a:t>hợp</a:t>
            </a:r>
            <a:r>
              <a:rPr lang="en-US" dirty="0" smtClean="0"/>
              <a:t>, </a:t>
            </a:r>
            <a:r>
              <a:rPr lang="en-US" dirty="0" err="1" smtClean="0"/>
              <a:t>tổng</a:t>
            </a:r>
            <a:r>
              <a:rPr lang="en-US" dirty="0" smtClean="0"/>
              <a:t> </a:t>
            </a:r>
            <a:r>
              <a:rPr lang="en-US" dirty="0" err="1" smtClean="0"/>
              <a:t>hợp</a:t>
            </a:r>
            <a:r>
              <a:rPr lang="en-US" dirty="0" smtClean="0"/>
              <a:t> ý </a:t>
            </a:r>
            <a:r>
              <a:rPr lang="en-US" dirty="0" err="1" smtClean="0"/>
              <a:t>kiến</a:t>
            </a:r>
            <a:r>
              <a:rPr lang="en-US" dirty="0" smtClean="0"/>
              <a:t> </a:t>
            </a:r>
            <a:r>
              <a:rPr lang="en-US" dirty="0" err="1" smtClean="0"/>
              <a:t>kiến</a:t>
            </a:r>
            <a:r>
              <a:rPr lang="en-US" dirty="0" smtClean="0"/>
              <a:t> </a:t>
            </a:r>
            <a:r>
              <a:rPr lang="en-US" dirty="0" err="1" smtClean="0"/>
              <a:t>nghị</a:t>
            </a:r>
            <a:r>
              <a:rPr lang="en-US" dirty="0" smtClean="0"/>
              <a:t> </a:t>
            </a:r>
            <a:r>
              <a:rPr lang="en-US" dirty="0" err="1" smtClean="0"/>
              <a:t>của</a:t>
            </a:r>
            <a:r>
              <a:rPr lang="en-US" dirty="0" smtClean="0"/>
              <a:t> </a:t>
            </a:r>
            <a:r>
              <a:rPr lang="en-US" dirty="0" err="1" smtClean="0"/>
              <a:t>cử</a:t>
            </a:r>
            <a:r>
              <a:rPr lang="en-US" dirty="0" smtClean="0"/>
              <a:t> tri </a:t>
            </a:r>
            <a:r>
              <a:rPr lang="en-US" dirty="0" err="1" smtClean="0"/>
              <a:t>và</a:t>
            </a:r>
            <a:r>
              <a:rPr lang="en-US" dirty="0" smtClean="0"/>
              <a:t> </a:t>
            </a:r>
            <a:r>
              <a:rPr lang="en-US" dirty="0" err="1" smtClean="0"/>
              <a:t>nhân</a:t>
            </a:r>
            <a:r>
              <a:rPr lang="en-US" dirty="0" smtClean="0"/>
              <a:t> </a:t>
            </a:r>
            <a:r>
              <a:rPr lang="en-US" dirty="0" err="1" smtClean="0"/>
              <a:t>dân</a:t>
            </a:r>
            <a:r>
              <a:rPr lang="en-US" dirty="0" smtClean="0"/>
              <a:t>.</a:t>
            </a:r>
          </a:p>
          <a:p>
            <a:pPr marL="514350" indent="-514350" algn="just">
              <a:buNone/>
            </a:pPr>
            <a:endParaRPr lang="en-US" dirty="0" smtClean="0"/>
          </a:p>
        </p:txBody>
      </p:sp>
    </p:spTree>
    <p:extLst>
      <p:ext uri="{BB962C8B-B14F-4D97-AF65-F5344CB8AC3E}">
        <p14:creationId xmlns:p14="http://schemas.microsoft.com/office/powerpoint/2010/main" xmlns="" val="39088171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3200" b="1" smtClean="0"/>
              <a:t>6</a:t>
            </a:r>
            <a:r>
              <a:rPr lang="vi-VN" sz="3200" b="1" smtClean="0"/>
              <a:t>. Công tác tiếp công dân và tham gia giải quyết khiếu nại, tố cáo</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05000"/>
            <a:ext cx="8229600" cy="4525963"/>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lgn="just">
              <a:buNone/>
            </a:pPr>
            <a:endParaRPr lang="en-US" dirty="0" smtClean="0"/>
          </a:p>
          <a:p>
            <a:pPr algn="just">
              <a:buFontTx/>
              <a:buChar char="-"/>
            </a:pPr>
            <a:r>
              <a:rPr lang="en-US" sz="3000" dirty="0" err="1" smtClean="0"/>
              <a:t>Chủ</a:t>
            </a:r>
            <a:r>
              <a:rPr lang="en-US" sz="3000" dirty="0" smtClean="0"/>
              <a:t> </a:t>
            </a:r>
            <a:r>
              <a:rPr lang="en-US" sz="3000" dirty="0" err="1" smtClean="0"/>
              <a:t>động</a:t>
            </a:r>
            <a:r>
              <a:rPr lang="en-US" sz="3000" dirty="0" smtClean="0"/>
              <a:t> </a:t>
            </a:r>
            <a:r>
              <a:rPr lang="en-US" sz="3000" dirty="0" err="1" smtClean="0"/>
              <a:t>đổi</a:t>
            </a:r>
            <a:r>
              <a:rPr lang="en-US" sz="3000" dirty="0" smtClean="0"/>
              <a:t> </a:t>
            </a:r>
            <a:r>
              <a:rPr lang="en-US" sz="3000" dirty="0" err="1" smtClean="0"/>
              <a:t>mới</a:t>
            </a:r>
            <a:r>
              <a:rPr lang="en-US" sz="3000" dirty="0" smtClean="0"/>
              <a:t> </a:t>
            </a:r>
            <a:r>
              <a:rPr lang="en-US" sz="3000" dirty="0" err="1" smtClean="0"/>
              <a:t>công</a:t>
            </a:r>
            <a:r>
              <a:rPr lang="en-US" sz="3000" dirty="0" smtClean="0"/>
              <a:t> </a:t>
            </a:r>
            <a:r>
              <a:rPr lang="en-US" sz="3000" dirty="0" err="1" smtClean="0"/>
              <a:t>tác</a:t>
            </a:r>
            <a:r>
              <a:rPr lang="en-US" sz="3000" dirty="0" smtClean="0"/>
              <a:t> </a:t>
            </a:r>
            <a:r>
              <a:rPr lang="en-US" sz="3000" dirty="0" err="1" smtClean="0"/>
              <a:t>tiếp</a:t>
            </a:r>
            <a:r>
              <a:rPr lang="en-US" sz="3000" dirty="0" smtClean="0"/>
              <a:t> </a:t>
            </a:r>
            <a:r>
              <a:rPr lang="en-US" sz="3000" dirty="0" err="1" smtClean="0"/>
              <a:t>công</a:t>
            </a:r>
            <a:r>
              <a:rPr lang="en-US" sz="3000" dirty="0" smtClean="0"/>
              <a:t> </a:t>
            </a:r>
            <a:r>
              <a:rPr lang="en-US" sz="3000" dirty="0" err="1" smtClean="0"/>
              <a:t>dân</a:t>
            </a:r>
            <a:r>
              <a:rPr lang="en-US" sz="3000" dirty="0" smtClean="0"/>
              <a:t>;</a:t>
            </a:r>
          </a:p>
          <a:p>
            <a:pPr algn="just">
              <a:buFontTx/>
              <a:buChar char="-"/>
            </a:pPr>
            <a:r>
              <a:rPr lang="en-US" sz="3000" dirty="0" err="1" smtClean="0"/>
              <a:t>Thực</a:t>
            </a:r>
            <a:r>
              <a:rPr lang="en-US" sz="3000" dirty="0" smtClean="0"/>
              <a:t> </a:t>
            </a:r>
            <a:r>
              <a:rPr lang="en-US" sz="3000" dirty="0" err="1" smtClean="0"/>
              <a:t>hiện</a:t>
            </a:r>
            <a:r>
              <a:rPr lang="en-US" sz="3000" dirty="0" smtClean="0"/>
              <a:t> </a:t>
            </a:r>
            <a:r>
              <a:rPr lang="en-US" sz="3000" dirty="0" err="1" smtClean="0"/>
              <a:t>tốt</a:t>
            </a:r>
            <a:r>
              <a:rPr lang="en-US" sz="3000" dirty="0" smtClean="0"/>
              <a:t> </a:t>
            </a:r>
            <a:r>
              <a:rPr lang="en-US" sz="3000" dirty="0" err="1" smtClean="0"/>
              <a:t>việc</a:t>
            </a:r>
            <a:r>
              <a:rPr lang="en-US" sz="3000" dirty="0" smtClean="0"/>
              <a:t> </a:t>
            </a:r>
            <a:r>
              <a:rPr lang="en-US" sz="3000" dirty="0" err="1" smtClean="0"/>
              <a:t>tham</a:t>
            </a:r>
            <a:r>
              <a:rPr lang="en-US" sz="3000" dirty="0" smtClean="0"/>
              <a:t> </a:t>
            </a:r>
            <a:r>
              <a:rPr lang="en-US" sz="3000" dirty="0" err="1" smtClean="0"/>
              <a:t>gia</a:t>
            </a:r>
            <a:r>
              <a:rPr lang="en-US" sz="3000" dirty="0" smtClean="0"/>
              <a:t> </a:t>
            </a:r>
            <a:r>
              <a:rPr lang="en-US" sz="3000" dirty="0" err="1" smtClean="0"/>
              <a:t>tiếp</a:t>
            </a:r>
            <a:r>
              <a:rPr lang="en-US" sz="3000" dirty="0" smtClean="0"/>
              <a:t> </a:t>
            </a:r>
            <a:r>
              <a:rPr lang="en-US" sz="3000" dirty="0" err="1" smtClean="0"/>
              <a:t>công</a:t>
            </a:r>
            <a:r>
              <a:rPr lang="en-US" sz="3000" dirty="0" smtClean="0"/>
              <a:t> </a:t>
            </a:r>
            <a:r>
              <a:rPr lang="en-US" sz="3000" dirty="0" err="1" smtClean="0"/>
              <a:t>dân</a:t>
            </a:r>
            <a:r>
              <a:rPr lang="en-US" sz="3000" dirty="0" smtClean="0"/>
              <a:t>;</a:t>
            </a:r>
          </a:p>
          <a:p>
            <a:pPr algn="just">
              <a:buFontTx/>
              <a:buChar char="-"/>
            </a:pPr>
            <a:r>
              <a:rPr lang="en-US" sz="3000" dirty="0" err="1" smtClean="0"/>
              <a:t>Xây</a:t>
            </a:r>
            <a:r>
              <a:rPr lang="en-US" sz="3000" dirty="0" smtClean="0"/>
              <a:t> </a:t>
            </a:r>
            <a:r>
              <a:rPr lang="en-US" sz="3000" dirty="0" err="1" smtClean="0"/>
              <a:t>dựng</a:t>
            </a:r>
            <a:r>
              <a:rPr lang="en-US" sz="3000" dirty="0" smtClean="0"/>
              <a:t> </a:t>
            </a:r>
            <a:r>
              <a:rPr lang="en-US" sz="3000" dirty="0" err="1" smtClean="0"/>
              <a:t>kế</a:t>
            </a:r>
            <a:r>
              <a:rPr lang="en-US" sz="3000" dirty="0" smtClean="0"/>
              <a:t> </a:t>
            </a:r>
            <a:r>
              <a:rPr lang="en-US" sz="3000" dirty="0" err="1" smtClean="0"/>
              <a:t>hoạch</a:t>
            </a:r>
            <a:r>
              <a:rPr lang="en-US" sz="3000" dirty="0" smtClean="0"/>
              <a:t> </a:t>
            </a:r>
            <a:r>
              <a:rPr lang="en-US" sz="3000" dirty="0" err="1" smtClean="0"/>
              <a:t>giám</a:t>
            </a:r>
            <a:r>
              <a:rPr lang="en-US" sz="3000" dirty="0" smtClean="0"/>
              <a:t> </a:t>
            </a:r>
            <a:r>
              <a:rPr lang="en-US" sz="3000" dirty="0" err="1" smtClean="0"/>
              <a:t>sát</a:t>
            </a:r>
            <a:r>
              <a:rPr lang="en-US" sz="3000" b="1" dirty="0" smtClean="0"/>
              <a:t> </a:t>
            </a:r>
            <a:r>
              <a:rPr lang="en-US" sz="3000" dirty="0" err="1" smtClean="0"/>
              <a:t>việc</a:t>
            </a:r>
            <a:r>
              <a:rPr lang="en-US" sz="3000" dirty="0" smtClean="0"/>
              <a:t> </a:t>
            </a:r>
            <a:r>
              <a:rPr lang="en-US" sz="3000" dirty="0" err="1" smtClean="0"/>
              <a:t>tiếp</a:t>
            </a:r>
            <a:r>
              <a:rPr lang="en-US" sz="3000" dirty="0" smtClean="0"/>
              <a:t> </a:t>
            </a:r>
            <a:r>
              <a:rPr lang="en-US" sz="3000" dirty="0" err="1" smtClean="0"/>
              <a:t>công</a:t>
            </a:r>
            <a:r>
              <a:rPr lang="en-US" sz="3000" dirty="0" smtClean="0"/>
              <a:t> </a:t>
            </a:r>
            <a:r>
              <a:rPr lang="en-US" sz="3000" dirty="0" err="1" smtClean="0"/>
              <a:t>dân</a:t>
            </a:r>
            <a:r>
              <a:rPr lang="en-US" sz="3000" dirty="0" smtClean="0"/>
              <a:t> </a:t>
            </a:r>
            <a:r>
              <a:rPr lang="en-US" sz="3000" dirty="0" err="1" smtClean="0"/>
              <a:t>của</a:t>
            </a:r>
            <a:r>
              <a:rPr lang="en-US" sz="3000" dirty="0" smtClean="0"/>
              <a:t> </a:t>
            </a:r>
            <a:r>
              <a:rPr lang="en-US" sz="3000" dirty="0" err="1" smtClean="0"/>
              <a:t>người</a:t>
            </a:r>
            <a:r>
              <a:rPr lang="en-US" sz="3000" dirty="0" smtClean="0"/>
              <a:t> </a:t>
            </a:r>
            <a:r>
              <a:rPr lang="en-US" sz="3000" dirty="0" err="1" smtClean="0"/>
              <a:t>đứng</a:t>
            </a:r>
            <a:r>
              <a:rPr lang="en-US" sz="3000" dirty="0" smtClean="0"/>
              <a:t> </a:t>
            </a:r>
            <a:r>
              <a:rPr lang="en-US" sz="3000" dirty="0" err="1" smtClean="0"/>
              <a:t>đầu</a:t>
            </a:r>
            <a:r>
              <a:rPr lang="en-US" sz="3000" dirty="0" smtClean="0"/>
              <a:t> </a:t>
            </a:r>
            <a:r>
              <a:rPr lang="en-US" sz="3000" dirty="0" err="1" smtClean="0"/>
              <a:t>cấp</a:t>
            </a:r>
            <a:r>
              <a:rPr lang="en-US" sz="3000" dirty="0" smtClean="0"/>
              <a:t> </a:t>
            </a:r>
            <a:r>
              <a:rPr lang="en-US" sz="3000" dirty="0" err="1" smtClean="0"/>
              <a:t>ủy</a:t>
            </a:r>
            <a:r>
              <a:rPr lang="en-US" sz="3000" dirty="0" smtClean="0"/>
              <a:t> </a:t>
            </a:r>
            <a:r>
              <a:rPr lang="en-US" sz="3000" dirty="0" err="1" smtClean="0"/>
              <a:t>các</a:t>
            </a:r>
            <a:r>
              <a:rPr lang="en-US" sz="3000" dirty="0" smtClean="0"/>
              <a:t> </a:t>
            </a:r>
            <a:r>
              <a:rPr lang="en-US" sz="3000" dirty="0" err="1" smtClean="0"/>
              <a:t>cấp</a:t>
            </a:r>
            <a:r>
              <a:rPr lang="en-US" sz="3000" dirty="0" smtClean="0"/>
              <a:t>, </a:t>
            </a:r>
            <a:r>
              <a:rPr lang="en-US" sz="3000" dirty="0" err="1" smtClean="0"/>
              <a:t>các</a:t>
            </a:r>
            <a:r>
              <a:rPr lang="en-US" sz="3000" dirty="0" smtClean="0"/>
              <a:t> </a:t>
            </a:r>
            <a:r>
              <a:rPr lang="en-US" sz="3000" dirty="0" err="1" smtClean="0"/>
              <a:t>cơ</a:t>
            </a:r>
            <a:r>
              <a:rPr lang="en-US" sz="3000" dirty="0" smtClean="0"/>
              <a:t> </a:t>
            </a:r>
            <a:r>
              <a:rPr lang="en-US" sz="3000" dirty="0" err="1" smtClean="0"/>
              <a:t>quan</a:t>
            </a:r>
            <a:r>
              <a:rPr lang="en-US" sz="3000" dirty="0" smtClean="0"/>
              <a:t> </a:t>
            </a:r>
            <a:r>
              <a:rPr lang="en-US" sz="3000" dirty="0" err="1" smtClean="0"/>
              <a:t>hành</a:t>
            </a:r>
            <a:r>
              <a:rPr lang="en-US" sz="3000" dirty="0" smtClean="0"/>
              <a:t> </a:t>
            </a:r>
            <a:r>
              <a:rPr lang="en-US" sz="3000" dirty="0" err="1" smtClean="0"/>
              <a:t>chính</a:t>
            </a:r>
            <a:r>
              <a:rPr lang="en-US" sz="3000" dirty="0" smtClean="0"/>
              <a:t> </a:t>
            </a:r>
            <a:r>
              <a:rPr lang="en-US" sz="3000" dirty="0" err="1" smtClean="0"/>
              <a:t>Nhà</a:t>
            </a:r>
            <a:r>
              <a:rPr lang="en-US" sz="3000" dirty="0" smtClean="0"/>
              <a:t> </a:t>
            </a:r>
            <a:r>
              <a:rPr lang="en-US" sz="3000" dirty="0" err="1" smtClean="0"/>
              <a:t>nước</a:t>
            </a:r>
            <a:r>
              <a:rPr lang="en-US" sz="3000" dirty="0" smtClean="0"/>
              <a:t> </a:t>
            </a:r>
            <a:r>
              <a:rPr lang="en-US" sz="3000" dirty="0" err="1" smtClean="0"/>
              <a:t>nhất</a:t>
            </a:r>
            <a:r>
              <a:rPr lang="en-US" sz="3000" dirty="0" smtClean="0"/>
              <a:t> </a:t>
            </a:r>
            <a:r>
              <a:rPr lang="en-US" sz="3000" dirty="0" err="1" smtClean="0"/>
              <a:t>là</a:t>
            </a:r>
            <a:r>
              <a:rPr lang="en-US" sz="3000" dirty="0" smtClean="0"/>
              <a:t> </a:t>
            </a:r>
            <a:r>
              <a:rPr lang="en-US" sz="3000" dirty="0" err="1" smtClean="0"/>
              <a:t>việc</a:t>
            </a:r>
            <a:r>
              <a:rPr lang="en-US" sz="3000" dirty="0" smtClean="0"/>
              <a:t> </a:t>
            </a:r>
            <a:r>
              <a:rPr lang="en-US" sz="3000" dirty="0" err="1" smtClean="0"/>
              <a:t>tiếp</a:t>
            </a:r>
            <a:r>
              <a:rPr lang="en-US" sz="3000" dirty="0" smtClean="0"/>
              <a:t> </a:t>
            </a:r>
            <a:r>
              <a:rPr lang="en-US" sz="3000" dirty="0" err="1" smtClean="0"/>
              <a:t>công</a:t>
            </a:r>
            <a:r>
              <a:rPr lang="en-US" sz="3000" dirty="0" smtClean="0"/>
              <a:t> </a:t>
            </a:r>
            <a:r>
              <a:rPr lang="en-US" sz="3000" dirty="0" err="1" smtClean="0"/>
              <a:t>dân</a:t>
            </a:r>
            <a:r>
              <a:rPr lang="en-US" sz="3000" dirty="0" smtClean="0"/>
              <a:t> </a:t>
            </a:r>
            <a:r>
              <a:rPr lang="en-US" sz="3000" dirty="0" err="1" smtClean="0"/>
              <a:t>của</a:t>
            </a:r>
            <a:r>
              <a:rPr lang="en-US" sz="3000" dirty="0" smtClean="0"/>
              <a:t> </a:t>
            </a:r>
            <a:r>
              <a:rPr lang="en-US" sz="3000" dirty="0" err="1" smtClean="0"/>
              <a:t>Chủ</a:t>
            </a:r>
            <a:r>
              <a:rPr lang="en-US" sz="3000" dirty="0" smtClean="0"/>
              <a:t> </a:t>
            </a:r>
            <a:r>
              <a:rPr lang="en-US" sz="3000" dirty="0" err="1" smtClean="0"/>
              <a:t>tịch</a:t>
            </a:r>
            <a:r>
              <a:rPr lang="en-US" sz="3000" dirty="0" smtClean="0"/>
              <a:t> </a:t>
            </a:r>
            <a:r>
              <a:rPr lang="en-US" sz="3000" dirty="0" err="1" smtClean="0"/>
              <a:t>Ủy</a:t>
            </a:r>
            <a:r>
              <a:rPr lang="en-US" sz="3000" dirty="0" smtClean="0"/>
              <a:t> ban </a:t>
            </a:r>
            <a:r>
              <a:rPr lang="en-US" sz="3000" dirty="0" err="1" smtClean="0"/>
              <a:t>nhân</a:t>
            </a:r>
            <a:r>
              <a:rPr lang="en-US" sz="3000" dirty="0" smtClean="0"/>
              <a:t> </a:t>
            </a:r>
            <a:r>
              <a:rPr lang="en-US" sz="3000" dirty="0" err="1" smtClean="0"/>
              <a:t>dân</a:t>
            </a:r>
            <a:r>
              <a:rPr lang="en-US" sz="3000" dirty="0" smtClean="0"/>
              <a:t> </a:t>
            </a:r>
            <a:r>
              <a:rPr lang="en-US" sz="3000" dirty="0" err="1" smtClean="0"/>
              <a:t>các</a:t>
            </a:r>
            <a:r>
              <a:rPr lang="en-US" sz="3000" dirty="0" smtClean="0"/>
              <a:t> </a:t>
            </a:r>
            <a:r>
              <a:rPr lang="en-US" sz="3000" dirty="0" err="1" smtClean="0"/>
              <a:t>cấp</a:t>
            </a:r>
            <a:r>
              <a:rPr lang="en-US" sz="3000" dirty="0" smtClean="0"/>
              <a:t>;</a:t>
            </a:r>
          </a:p>
          <a:p>
            <a:pPr algn="just">
              <a:buFontTx/>
              <a:buChar char="-"/>
            </a:pPr>
            <a:r>
              <a:rPr lang="en-US" sz="3000" dirty="0" err="1" smtClean="0"/>
              <a:t>Tùy</a:t>
            </a:r>
            <a:r>
              <a:rPr lang="en-US" sz="3000" dirty="0" smtClean="0"/>
              <a:t> </a:t>
            </a:r>
            <a:r>
              <a:rPr lang="en-US" sz="3000" dirty="0" err="1" smtClean="0"/>
              <a:t>tình</a:t>
            </a:r>
            <a:r>
              <a:rPr lang="en-US" sz="3000" dirty="0" smtClean="0"/>
              <a:t> </a:t>
            </a:r>
            <a:r>
              <a:rPr lang="en-US" sz="3000" dirty="0" err="1" smtClean="0"/>
              <a:t>hình</a:t>
            </a:r>
            <a:r>
              <a:rPr lang="en-US" sz="3000" dirty="0" smtClean="0"/>
              <a:t> </a:t>
            </a:r>
            <a:r>
              <a:rPr lang="en-US" sz="3000" dirty="0" err="1" smtClean="0"/>
              <a:t>thực</a:t>
            </a:r>
            <a:r>
              <a:rPr lang="en-US" sz="3000" dirty="0" smtClean="0"/>
              <a:t> </a:t>
            </a:r>
            <a:r>
              <a:rPr lang="en-US" sz="3000" dirty="0" err="1" smtClean="0"/>
              <a:t>tế</a:t>
            </a:r>
            <a:r>
              <a:rPr lang="en-US" sz="3000" dirty="0" smtClean="0"/>
              <a:t> </a:t>
            </a:r>
            <a:r>
              <a:rPr lang="en-US" sz="3000" dirty="0" err="1" smtClean="0"/>
              <a:t>tại</a:t>
            </a:r>
            <a:r>
              <a:rPr lang="en-US" sz="3000" dirty="0" smtClean="0"/>
              <a:t> </a:t>
            </a:r>
            <a:r>
              <a:rPr lang="en-US" sz="3000" dirty="0" err="1" smtClean="0"/>
              <a:t>địa</a:t>
            </a:r>
            <a:r>
              <a:rPr lang="en-US" sz="3000" dirty="0" smtClean="0"/>
              <a:t> </a:t>
            </a:r>
            <a:r>
              <a:rPr lang="en-US" sz="3000" dirty="0" err="1" smtClean="0"/>
              <a:t>phương</a:t>
            </a:r>
            <a:r>
              <a:rPr lang="en-US" sz="3000" dirty="0" smtClean="0"/>
              <a:t>, </a:t>
            </a:r>
            <a:r>
              <a:rPr lang="en-US" sz="3000" dirty="0" err="1" smtClean="0"/>
              <a:t>lựa</a:t>
            </a:r>
            <a:r>
              <a:rPr lang="en-US" sz="3000" dirty="0" smtClean="0"/>
              <a:t> </a:t>
            </a:r>
            <a:r>
              <a:rPr lang="en-US" sz="3000" dirty="0" err="1" smtClean="0"/>
              <a:t>chọn</a:t>
            </a:r>
            <a:r>
              <a:rPr lang="en-US" sz="3000" dirty="0" smtClean="0"/>
              <a:t> </a:t>
            </a:r>
            <a:r>
              <a:rPr lang="en-US" sz="3000" dirty="0" err="1" smtClean="0"/>
              <a:t>một</a:t>
            </a:r>
            <a:r>
              <a:rPr lang="en-US" sz="3000" dirty="0" smtClean="0"/>
              <a:t> </a:t>
            </a:r>
            <a:r>
              <a:rPr lang="en-US" sz="3000" dirty="0" err="1" smtClean="0"/>
              <a:t>số</a:t>
            </a:r>
            <a:r>
              <a:rPr lang="en-US" sz="3000" dirty="0" smtClean="0"/>
              <a:t> </a:t>
            </a:r>
            <a:r>
              <a:rPr lang="en-US" sz="3000" dirty="0" err="1" smtClean="0"/>
              <a:t>vụ</a:t>
            </a:r>
            <a:r>
              <a:rPr lang="en-US" sz="3000" dirty="0" smtClean="0"/>
              <a:t> </a:t>
            </a:r>
            <a:r>
              <a:rPr lang="en-US" sz="3000" dirty="0" err="1" smtClean="0"/>
              <a:t>việc</a:t>
            </a:r>
            <a:r>
              <a:rPr lang="en-US" sz="3000" dirty="0" smtClean="0"/>
              <a:t> </a:t>
            </a:r>
            <a:r>
              <a:rPr lang="en-US" sz="3000" dirty="0" err="1" smtClean="0"/>
              <a:t>phức</a:t>
            </a:r>
            <a:r>
              <a:rPr lang="en-US" sz="3000" dirty="0" smtClean="0"/>
              <a:t> </a:t>
            </a:r>
            <a:r>
              <a:rPr lang="en-US" sz="3000" dirty="0" err="1" smtClean="0"/>
              <a:t>tạp</a:t>
            </a:r>
            <a:r>
              <a:rPr lang="en-US" sz="3000" dirty="0" smtClean="0"/>
              <a:t>, </a:t>
            </a:r>
            <a:r>
              <a:rPr lang="en-US" sz="3000" dirty="0" err="1" smtClean="0"/>
              <a:t>bức</a:t>
            </a:r>
            <a:r>
              <a:rPr lang="en-US" sz="3000" dirty="0" smtClean="0"/>
              <a:t> </a:t>
            </a:r>
            <a:r>
              <a:rPr lang="en-US" sz="3000" dirty="0" err="1" smtClean="0"/>
              <a:t>xúc</a:t>
            </a:r>
            <a:r>
              <a:rPr lang="en-US" sz="3000" dirty="0" smtClean="0"/>
              <a:t> </a:t>
            </a:r>
            <a:r>
              <a:rPr lang="en-US" sz="3000" dirty="0" err="1" smtClean="0"/>
              <a:t>kéo</a:t>
            </a:r>
            <a:r>
              <a:rPr lang="en-US" sz="3000" dirty="0" smtClean="0"/>
              <a:t> </a:t>
            </a:r>
            <a:r>
              <a:rPr lang="en-US" sz="3000" dirty="0" err="1" smtClean="0"/>
              <a:t>dài</a:t>
            </a:r>
            <a:r>
              <a:rPr lang="en-US" sz="3000" dirty="0" smtClean="0"/>
              <a:t> </a:t>
            </a:r>
            <a:r>
              <a:rPr lang="en-US" sz="3000" dirty="0" err="1" smtClean="0"/>
              <a:t>trong</a:t>
            </a:r>
            <a:r>
              <a:rPr lang="en-US" sz="3000" dirty="0" smtClean="0"/>
              <a:t> </a:t>
            </a:r>
            <a:r>
              <a:rPr lang="en-US" sz="3000" dirty="0" err="1" smtClean="0"/>
              <a:t>Nhân</a:t>
            </a:r>
            <a:r>
              <a:rPr lang="en-US" sz="3000" dirty="0" smtClean="0"/>
              <a:t> </a:t>
            </a:r>
            <a:r>
              <a:rPr lang="en-US" sz="3000" dirty="0" err="1" smtClean="0"/>
              <a:t>dân</a:t>
            </a:r>
            <a:r>
              <a:rPr lang="en-US" sz="3000" dirty="0" smtClean="0"/>
              <a:t> </a:t>
            </a:r>
            <a:r>
              <a:rPr lang="en-US" sz="3000" dirty="0" err="1" smtClean="0"/>
              <a:t>để</a:t>
            </a:r>
            <a:r>
              <a:rPr lang="en-US" sz="3000" dirty="0" smtClean="0"/>
              <a:t> </a:t>
            </a:r>
            <a:r>
              <a:rPr lang="en-US" sz="3000" dirty="0" err="1" smtClean="0"/>
              <a:t>tổ</a:t>
            </a:r>
            <a:r>
              <a:rPr lang="en-US" sz="3000" dirty="0" smtClean="0"/>
              <a:t> </a:t>
            </a:r>
            <a:r>
              <a:rPr lang="en-US" sz="3000" dirty="0" err="1" smtClean="0"/>
              <a:t>chức</a:t>
            </a:r>
            <a:r>
              <a:rPr lang="en-US" sz="3000" dirty="0" smtClean="0"/>
              <a:t> </a:t>
            </a:r>
            <a:r>
              <a:rPr lang="en-US" sz="3000" dirty="0" err="1" smtClean="0"/>
              <a:t>giám</a:t>
            </a:r>
            <a:r>
              <a:rPr lang="en-US" sz="3000" dirty="0" smtClean="0"/>
              <a:t> </a:t>
            </a:r>
            <a:r>
              <a:rPr lang="en-US" sz="3000" dirty="0" err="1" smtClean="0"/>
              <a:t>sát</a:t>
            </a:r>
            <a:r>
              <a:rPr lang="en-US" sz="3000" dirty="0" smtClean="0"/>
              <a:t>, </a:t>
            </a:r>
            <a:r>
              <a:rPr lang="en-US" sz="3000" dirty="0" err="1" smtClean="0"/>
              <a:t>kiến</a:t>
            </a:r>
            <a:r>
              <a:rPr lang="en-US" sz="3000" dirty="0" smtClean="0"/>
              <a:t> </a:t>
            </a:r>
            <a:r>
              <a:rPr lang="en-US" sz="3000" dirty="0" err="1" smtClean="0"/>
              <a:t>nghị</a:t>
            </a:r>
            <a:endParaRPr lang="en-US" sz="3000" dirty="0" smtClean="0"/>
          </a:p>
          <a:p>
            <a:pPr algn="just">
              <a:buNone/>
            </a:pPr>
            <a:r>
              <a:rPr lang="en-US" sz="3000" dirty="0" smtClean="0"/>
              <a:t>- T</a:t>
            </a:r>
            <a:r>
              <a:rPr lang="vi-VN" sz="3000" dirty="0" smtClean="0"/>
              <a:t>ăng cường giám sát việc giải quyết khiếu nại, tố cáo</a:t>
            </a:r>
            <a:r>
              <a:rPr lang="en-US" sz="3000" dirty="0" smtClean="0"/>
              <a:t> </a:t>
            </a:r>
            <a:r>
              <a:rPr lang="en-US" sz="3000" dirty="0" err="1" smtClean="0"/>
              <a:t>của</a:t>
            </a:r>
            <a:r>
              <a:rPr lang="en-US" sz="3000" dirty="0" smtClean="0"/>
              <a:t> </a:t>
            </a:r>
            <a:r>
              <a:rPr lang="en-US" sz="3000" dirty="0" err="1" smtClean="0"/>
              <a:t>các</a:t>
            </a:r>
            <a:r>
              <a:rPr lang="en-US" sz="3000" dirty="0" smtClean="0"/>
              <a:t> </a:t>
            </a:r>
            <a:r>
              <a:rPr lang="en-US" sz="3000" dirty="0" err="1" smtClean="0"/>
              <a:t>cơ</a:t>
            </a:r>
            <a:r>
              <a:rPr lang="en-US" sz="3000" dirty="0" smtClean="0"/>
              <a:t> </a:t>
            </a:r>
            <a:r>
              <a:rPr lang="en-US" sz="3000" dirty="0" err="1" smtClean="0"/>
              <a:t>quan</a:t>
            </a:r>
            <a:r>
              <a:rPr lang="en-US" sz="3000" dirty="0" smtClean="0"/>
              <a:t> </a:t>
            </a:r>
            <a:r>
              <a:rPr lang="en-US" sz="3000" dirty="0" err="1" smtClean="0"/>
              <a:t>nhà</a:t>
            </a:r>
            <a:r>
              <a:rPr lang="en-US" sz="3000" dirty="0" smtClean="0"/>
              <a:t> </a:t>
            </a:r>
            <a:r>
              <a:rPr lang="en-US" sz="3000" dirty="0" err="1" smtClean="0"/>
              <a:t>nước</a:t>
            </a:r>
            <a:r>
              <a:rPr lang="en-US" sz="3000" dirty="0" smtClean="0"/>
              <a:t>;</a:t>
            </a:r>
          </a:p>
          <a:p>
            <a:pPr algn="just">
              <a:buNone/>
            </a:pPr>
            <a:endParaRPr lang="en-US" dirty="0" smtClean="0"/>
          </a:p>
          <a:p>
            <a:pPr marL="514350" indent="-514350" algn="just">
              <a:buNone/>
            </a:pPr>
            <a:endParaRPr lang="en-US" dirty="0"/>
          </a:p>
        </p:txBody>
      </p:sp>
    </p:spTree>
    <p:extLst>
      <p:ext uri="{BB962C8B-B14F-4D97-AF65-F5344CB8AC3E}">
        <p14:creationId xmlns:p14="http://schemas.microsoft.com/office/powerpoint/2010/main" xmlns="" val="37047777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sz="3200" b="1" smtClean="0"/>
              <a:t>7. Tích cực tham gia góp ý kiến xây dựng Đảng, xây dựng chính quyền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8768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buNone/>
            </a:pPr>
            <a:r>
              <a:rPr lang="en-US" smtClean="0"/>
              <a:t>- Chủ động tham gia góp ý những dự thảo VB quan trọng của cấp ủy, chính quyền cùng cấp;</a:t>
            </a:r>
          </a:p>
          <a:p>
            <a:pPr algn="just">
              <a:buNone/>
            </a:pPr>
            <a:r>
              <a:rPr lang="en-US" smtClean="0"/>
              <a:t>- Đề xuất giải pháp giải quyết những vấn đề bức xúc trong nhân dân;</a:t>
            </a:r>
          </a:p>
          <a:p>
            <a:pPr algn="just">
              <a:buNone/>
            </a:pPr>
            <a:r>
              <a:rPr lang="en-US" smtClean="0"/>
              <a:t>- Triển khai </a:t>
            </a:r>
            <a:r>
              <a:rPr lang="nl-NL" smtClean="0"/>
              <a:t>thực hiện Chương trình hành động số 19/Ctr-MTTW ngày 19/01/2017 của Ủy ban Trung ương MTTQ Việt Nam; </a:t>
            </a:r>
            <a:endParaRPr lang="en-US" smtClean="0"/>
          </a:p>
          <a:p>
            <a:pPr algn="just">
              <a:buNone/>
            </a:pPr>
            <a:r>
              <a:rPr lang="nl-NL" smtClean="0"/>
              <a:t>- Tập hợp, phản ánh kịp thời các ý kiến, kiến nghị của Nhân dân,</a:t>
            </a:r>
            <a:endParaRPr lang="en-US" smtClean="0"/>
          </a:p>
        </p:txBody>
      </p:sp>
    </p:spTree>
    <p:extLst>
      <p:ext uri="{BB962C8B-B14F-4D97-AF65-F5344CB8AC3E}">
        <p14:creationId xmlns:p14="http://schemas.microsoft.com/office/powerpoint/2010/main" xmlns="" val="10489685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47796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nl-NL" sz="3100" b="1" smtClean="0"/>
              <a:t>8. Thực hiện Chương trình hành động của MTTQ Việt Nam thực hiện công tác phòng, chống tham nhũng, lãng phí giai đoạn 2018-2019</a:t>
            </a:r>
            <a:endParaRPr lang="en-US"/>
          </a:p>
        </p:txBody>
      </p:sp>
      <p:sp>
        <p:nvSpPr>
          <p:cNvPr id="3" name="Content Placeholder 2"/>
          <p:cNvSpPr>
            <a:spLocks noGrp="1"/>
          </p:cNvSpPr>
          <p:nvPr>
            <p:ph idx="1"/>
          </p:nvPr>
        </p:nvSpPr>
        <p:spPr>
          <a:xfrm>
            <a:off x="457200" y="1905000"/>
            <a:ext cx="8229600" cy="4525963"/>
          </a:xfrm>
        </p:spPr>
        <p:style>
          <a:lnRef idx="2">
            <a:schemeClr val="accent1">
              <a:shade val="50000"/>
            </a:schemeClr>
          </a:lnRef>
          <a:fillRef idx="1">
            <a:schemeClr val="accent1"/>
          </a:fillRef>
          <a:effectRef idx="0">
            <a:schemeClr val="accent1"/>
          </a:effectRef>
          <a:fontRef idx="minor">
            <a:schemeClr val="lt1"/>
          </a:fontRef>
        </p:style>
        <p:txBody>
          <a:bodyPr/>
          <a:lstStyle/>
          <a:p>
            <a:pPr algn="just">
              <a:buNone/>
            </a:pPr>
            <a:endParaRPr lang="en-US" smtClean="0"/>
          </a:p>
          <a:p>
            <a:pPr algn="just">
              <a:buNone/>
            </a:pPr>
            <a:r>
              <a:rPr lang="en-US" smtClean="0"/>
              <a:t>- Chủ động xây dựng kế hoạch triển khai cụ thể;</a:t>
            </a:r>
          </a:p>
          <a:p>
            <a:pPr algn="just">
              <a:buNone/>
            </a:pPr>
            <a:r>
              <a:rPr lang="en-US" smtClean="0"/>
              <a:t>- Báo cáo định kỳ về Ban Thường trực Ủy ban Trung ương Mặt trận Tổ quốc Việt Nam.</a:t>
            </a:r>
          </a:p>
          <a:p>
            <a:pPr algn="just"/>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nl-NL" sz="3200" b="1" smtClean="0"/>
              <a:t>III. Tổ chức thực hiện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876800"/>
          </a:xfrm>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pPr algn="just">
              <a:buNone/>
            </a:pPr>
            <a:r>
              <a:rPr lang="en-US" dirty="0" smtClean="0"/>
              <a:t>- </a:t>
            </a:r>
            <a:r>
              <a:rPr lang="vi-VN" dirty="0" smtClean="0"/>
              <a:t>Ban Thường trực Ủy ban MTTQ Việt Nam các tỉnh, thành phố trực thuộc Trung ương căn cứ vào nhiệm vụ và </a:t>
            </a:r>
            <a:r>
              <a:rPr lang="en-US" dirty="0" err="1" smtClean="0"/>
              <a:t>tình</a:t>
            </a:r>
            <a:r>
              <a:rPr lang="en-US" dirty="0" smtClean="0"/>
              <a:t> </a:t>
            </a:r>
            <a:r>
              <a:rPr lang="en-US" dirty="0" err="1" smtClean="0"/>
              <a:t>hình</a:t>
            </a:r>
            <a:r>
              <a:rPr lang="en-US" dirty="0" smtClean="0"/>
              <a:t> </a:t>
            </a:r>
            <a:r>
              <a:rPr lang="en-US" dirty="0" err="1" smtClean="0"/>
              <a:t>thực</a:t>
            </a:r>
            <a:r>
              <a:rPr lang="en-US" dirty="0" smtClean="0"/>
              <a:t> </a:t>
            </a:r>
            <a:r>
              <a:rPr lang="en-US" dirty="0" err="1" smtClean="0"/>
              <a:t>tế</a:t>
            </a:r>
            <a:r>
              <a:rPr lang="en-US" dirty="0" smtClean="0"/>
              <a:t> </a:t>
            </a:r>
            <a:r>
              <a:rPr lang="vi-VN" dirty="0" smtClean="0"/>
              <a:t>của địa phương</a:t>
            </a:r>
            <a:r>
              <a:rPr lang="nl-NL" dirty="0" smtClean="0"/>
              <a:t> hướng dẫn triển khai nhiệm vụ xây dựng Đảng, xây dựng chính quyền năm 2018 đến tận cơ sở. </a:t>
            </a:r>
            <a:endParaRPr lang="en-US" dirty="0" smtClean="0"/>
          </a:p>
          <a:p>
            <a:pPr algn="just">
              <a:buNone/>
            </a:pPr>
            <a:r>
              <a:rPr lang="nl-NL" dirty="0" smtClean="0"/>
              <a:t>- Chế độ báo cáo: Đề nghị các địa phương triển khai thực hiện nghiêm túc chế độ báo cáo định kỳ theo từng nội dung triển khai (6 tháng, 1 năm về </a:t>
            </a:r>
            <a:r>
              <a:rPr lang="en-US" dirty="0" smtClean="0"/>
              <a:t>Ban </a:t>
            </a:r>
            <a:r>
              <a:rPr lang="en-US" dirty="0" err="1" smtClean="0"/>
              <a:t>Thường</a:t>
            </a:r>
            <a:r>
              <a:rPr lang="en-US" dirty="0" smtClean="0"/>
              <a:t> </a:t>
            </a:r>
            <a:r>
              <a:rPr lang="en-US" dirty="0" err="1" smtClean="0"/>
              <a:t>trực</a:t>
            </a:r>
            <a:r>
              <a:rPr lang="en-US" dirty="0" smtClean="0"/>
              <a:t> </a:t>
            </a:r>
            <a:r>
              <a:rPr lang="en-US" dirty="0" err="1" smtClean="0"/>
              <a:t>Ủy</a:t>
            </a:r>
            <a:r>
              <a:rPr lang="en-US" dirty="0" smtClean="0"/>
              <a:t> ban </a:t>
            </a:r>
            <a:r>
              <a:rPr lang="en-US" dirty="0" err="1" smtClean="0"/>
              <a:t>Trung</a:t>
            </a:r>
            <a:r>
              <a:rPr lang="en-US" dirty="0" smtClean="0"/>
              <a:t> </a:t>
            </a:r>
            <a:r>
              <a:rPr lang="en-US" dirty="0" err="1" smtClean="0"/>
              <a:t>ương</a:t>
            </a:r>
            <a:r>
              <a:rPr lang="en-US" dirty="0" smtClean="0"/>
              <a:t> MTTQ </a:t>
            </a:r>
            <a:r>
              <a:rPr lang="en-US" dirty="0" err="1" smtClean="0"/>
              <a:t>Việt</a:t>
            </a:r>
            <a:r>
              <a:rPr lang="en-US" dirty="0" smtClean="0"/>
              <a:t> Nam ) </a:t>
            </a:r>
            <a:r>
              <a:rPr lang="en-US" dirty="0" err="1" smtClean="0"/>
              <a:t>đây</a:t>
            </a:r>
            <a:r>
              <a:rPr lang="en-US" dirty="0" smtClean="0"/>
              <a:t> </a:t>
            </a:r>
            <a:r>
              <a:rPr lang="en-US" dirty="0" err="1" smtClean="0"/>
              <a:t>là</a:t>
            </a:r>
            <a:r>
              <a:rPr lang="en-US" dirty="0" smtClean="0"/>
              <a:t> </a:t>
            </a:r>
            <a:r>
              <a:rPr lang="en-US" dirty="0" err="1" smtClean="0"/>
              <a:t>một</a:t>
            </a:r>
            <a:r>
              <a:rPr lang="en-US" dirty="0" smtClean="0"/>
              <a:t> </a:t>
            </a:r>
            <a:r>
              <a:rPr lang="en-US" dirty="0" err="1" smtClean="0"/>
              <a:t>trong</a:t>
            </a:r>
            <a:r>
              <a:rPr lang="en-US" dirty="0" smtClean="0"/>
              <a:t> </a:t>
            </a:r>
            <a:r>
              <a:rPr lang="en-US" dirty="0" err="1" smtClean="0"/>
              <a:t>những</a:t>
            </a:r>
            <a:r>
              <a:rPr lang="en-US" dirty="0" smtClean="0"/>
              <a:t> </a:t>
            </a:r>
            <a:r>
              <a:rPr lang="en-US" dirty="0" err="1" smtClean="0"/>
              <a:t>tiêu</a:t>
            </a:r>
            <a:r>
              <a:rPr lang="en-US" dirty="0" smtClean="0"/>
              <a:t> </a:t>
            </a:r>
            <a:r>
              <a:rPr lang="en-US" dirty="0" err="1" smtClean="0"/>
              <a:t>chí</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bình</a:t>
            </a:r>
            <a:r>
              <a:rPr lang="en-US" dirty="0" smtClean="0"/>
              <a:t> </a:t>
            </a:r>
            <a:r>
              <a:rPr lang="en-US" dirty="0" err="1" smtClean="0"/>
              <a:t>xét</a:t>
            </a:r>
            <a:r>
              <a:rPr lang="en-US" dirty="0" smtClean="0"/>
              <a:t> </a:t>
            </a:r>
            <a:r>
              <a:rPr lang="en-US" dirty="0" err="1" smtClean="0"/>
              <a:t>thi</a:t>
            </a:r>
            <a:r>
              <a:rPr lang="en-US" dirty="0" smtClean="0"/>
              <a:t> </a:t>
            </a:r>
            <a:r>
              <a:rPr lang="en-US" dirty="0" err="1" smtClean="0"/>
              <a:t>đua</a:t>
            </a:r>
            <a:r>
              <a:rPr lang="en-US" dirty="0" smtClean="0"/>
              <a:t> </a:t>
            </a:r>
            <a:r>
              <a:rPr lang="en-US" dirty="0" err="1" smtClean="0"/>
              <a:t>năm</a:t>
            </a:r>
            <a:r>
              <a:rPr lang="en-US" dirty="0" smtClean="0"/>
              <a:t> 2018. </a:t>
            </a:r>
            <a:endParaRPr lang="en-US" dirty="0"/>
          </a:p>
        </p:txBody>
      </p:sp>
    </p:spTree>
    <p:extLst>
      <p:ext uri="{BB962C8B-B14F-4D97-AF65-F5344CB8AC3E}">
        <p14:creationId xmlns:p14="http://schemas.microsoft.com/office/powerpoint/2010/main" xmlns="" val="213176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200" dirty="0" err="1" smtClean="0">
                <a:solidFill>
                  <a:schemeClr val="bg1"/>
                </a:solidFill>
              </a:rPr>
              <a:t>Tóm</a:t>
            </a:r>
            <a:r>
              <a:rPr lang="en-US" sz="3200" dirty="0" smtClean="0">
                <a:solidFill>
                  <a:schemeClr val="bg1"/>
                </a:solidFill>
              </a:rPr>
              <a:t> </a:t>
            </a:r>
            <a:r>
              <a:rPr lang="en-US" sz="3200" dirty="0" err="1" smtClean="0">
                <a:solidFill>
                  <a:schemeClr val="bg1"/>
                </a:solidFill>
              </a:rPr>
              <a:t>lại</a:t>
            </a:r>
            <a:r>
              <a:rPr lang="en-US" sz="3200" dirty="0" smtClean="0">
                <a:solidFill>
                  <a:schemeClr val="bg1"/>
                </a:solidFill>
              </a:rPr>
              <a:t> </a:t>
            </a:r>
            <a:r>
              <a:rPr lang="en-US" sz="3200" dirty="0" err="1" smtClean="0">
                <a:solidFill>
                  <a:schemeClr val="bg1"/>
                </a:solidFill>
              </a:rPr>
              <a:t>để</a:t>
            </a:r>
            <a:r>
              <a:rPr lang="en-US" sz="3200" dirty="0" smtClean="0">
                <a:solidFill>
                  <a:schemeClr val="bg1"/>
                </a:solidFill>
              </a:rPr>
              <a:t> </a:t>
            </a:r>
            <a:r>
              <a:rPr lang="en-US" sz="3200" dirty="0" err="1" smtClean="0">
                <a:solidFill>
                  <a:schemeClr val="bg1"/>
                </a:solidFill>
              </a:rPr>
              <a:t>tạo</a:t>
            </a:r>
            <a:r>
              <a:rPr lang="en-US" sz="3200" dirty="0" smtClean="0">
                <a:solidFill>
                  <a:schemeClr val="bg1"/>
                </a:solidFill>
              </a:rPr>
              <a:t> </a:t>
            </a:r>
            <a:r>
              <a:rPr lang="en-US" sz="3200" dirty="0" err="1" smtClean="0">
                <a:solidFill>
                  <a:schemeClr val="bg1"/>
                </a:solidFill>
              </a:rPr>
              <a:t>sự</a:t>
            </a:r>
            <a:r>
              <a:rPr lang="en-US" sz="3200" dirty="0" smtClean="0">
                <a:solidFill>
                  <a:schemeClr val="bg1"/>
                </a:solidFill>
              </a:rPr>
              <a:t> </a:t>
            </a:r>
            <a:r>
              <a:rPr lang="en-US" sz="3200" dirty="0" err="1" smtClean="0">
                <a:solidFill>
                  <a:schemeClr val="bg1"/>
                </a:solidFill>
              </a:rPr>
              <a:t>chuyển</a:t>
            </a:r>
            <a:r>
              <a:rPr lang="en-US" sz="3200" dirty="0" smtClean="0">
                <a:solidFill>
                  <a:schemeClr val="bg1"/>
                </a:solidFill>
              </a:rPr>
              <a:t> </a:t>
            </a:r>
            <a:r>
              <a:rPr lang="en-US" sz="3200" dirty="0" err="1" smtClean="0">
                <a:solidFill>
                  <a:schemeClr val="bg1"/>
                </a:solidFill>
              </a:rPr>
              <a:t>biến</a:t>
            </a:r>
            <a:r>
              <a:rPr lang="en-US" sz="3200" dirty="0" smtClean="0">
                <a:solidFill>
                  <a:schemeClr val="bg1"/>
                </a:solidFill>
              </a:rPr>
              <a:t> </a:t>
            </a:r>
            <a:r>
              <a:rPr lang="en-US" sz="3200" dirty="0" err="1" smtClean="0">
                <a:solidFill>
                  <a:schemeClr val="bg1"/>
                </a:solidFill>
              </a:rPr>
              <a:t>rõ</a:t>
            </a:r>
            <a:r>
              <a:rPr lang="en-US" sz="3200" dirty="0" smtClean="0">
                <a:solidFill>
                  <a:schemeClr val="bg1"/>
                </a:solidFill>
              </a:rPr>
              <a:t> </a:t>
            </a:r>
            <a:r>
              <a:rPr lang="en-US" sz="3200" dirty="0" err="1" smtClean="0">
                <a:solidFill>
                  <a:schemeClr val="bg1"/>
                </a:solidFill>
              </a:rPr>
              <a:t>nét</a:t>
            </a:r>
            <a:r>
              <a:rPr lang="en-US" sz="3200" dirty="0" smtClean="0">
                <a:solidFill>
                  <a:schemeClr val="bg1"/>
                </a:solidFill>
              </a:rPr>
              <a:t> </a:t>
            </a:r>
            <a:r>
              <a:rPr lang="en-US" sz="3200" dirty="0" err="1" smtClean="0">
                <a:solidFill>
                  <a:schemeClr val="bg1"/>
                </a:solidFill>
              </a:rPr>
              <a:t>giám</a:t>
            </a:r>
            <a:r>
              <a:rPr lang="en-US" sz="3200" dirty="0" smtClean="0">
                <a:solidFill>
                  <a:schemeClr val="bg1"/>
                </a:solidFill>
              </a:rPr>
              <a:t> </a:t>
            </a:r>
            <a:r>
              <a:rPr lang="en-US" sz="3200" dirty="0" err="1" smtClean="0">
                <a:solidFill>
                  <a:schemeClr val="bg1"/>
                </a:solidFill>
              </a:rPr>
              <a:t>sát</a:t>
            </a:r>
            <a:r>
              <a:rPr lang="en-US" sz="3200" dirty="0" smtClean="0">
                <a:solidFill>
                  <a:schemeClr val="bg1"/>
                </a:solidFill>
              </a:rPr>
              <a:t>, </a:t>
            </a:r>
            <a:r>
              <a:rPr lang="en-US" sz="3200" dirty="0" err="1" smtClean="0">
                <a:solidFill>
                  <a:schemeClr val="bg1"/>
                </a:solidFill>
              </a:rPr>
              <a:t>phản</a:t>
            </a:r>
            <a:r>
              <a:rPr lang="en-US" sz="3200" dirty="0" smtClean="0">
                <a:solidFill>
                  <a:schemeClr val="bg1"/>
                </a:solidFill>
              </a:rPr>
              <a:t> </a:t>
            </a:r>
            <a:r>
              <a:rPr lang="en-US" sz="3200" dirty="0" err="1" smtClean="0">
                <a:solidFill>
                  <a:schemeClr val="bg1"/>
                </a:solidFill>
              </a:rPr>
              <a:t>biện</a:t>
            </a:r>
            <a:r>
              <a:rPr lang="en-US" sz="3200" dirty="0" smtClean="0">
                <a:solidFill>
                  <a:schemeClr val="bg1"/>
                </a:solidFill>
              </a:rPr>
              <a:t> </a:t>
            </a:r>
            <a:r>
              <a:rPr lang="en-US" sz="3200" dirty="0" err="1" smtClean="0">
                <a:solidFill>
                  <a:schemeClr val="bg1"/>
                </a:solidFill>
              </a:rPr>
              <a:t>xã</a:t>
            </a:r>
            <a:r>
              <a:rPr lang="en-US" sz="3200" dirty="0" smtClean="0">
                <a:solidFill>
                  <a:schemeClr val="bg1"/>
                </a:solidFill>
              </a:rPr>
              <a:t> </a:t>
            </a:r>
            <a:r>
              <a:rPr lang="en-US" sz="3200" dirty="0" err="1" smtClean="0">
                <a:solidFill>
                  <a:schemeClr val="bg1"/>
                </a:solidFill>
              </a:rPr>
              <a:t>hội</a:t>
            </a:r>
            <a:r>
              <a:rPr lang="en-US" sz="3200" dirty="0" smtClean="0">
                <a:solidFill>
                  <a:schemeClr val="bg1"/>
                </a:solidFill>
              </a:rPr>
              <a:t> MTTQ </a:t>
            </a:r>
            <a:r>
              <a:rPr lang="en-US" sz="3200" dirty="0" err="1" smtClean="0">
                <a:solidFill>
                  <a:schemeClr val="bg1"/>
                </a:solidFill>
              </a:rPr>
              <a:t>Việt</a:t>
            </a:r>
            <a:r>
              <a:rPr lang="en-US" sz="3200" dirty="0" smtClean="0">
                <a:solidFill>
                  <a:schemeClr val="bg1"/>
                </a:solidFill>
              </a:rPr>
              <a:t> Nam </a:t>
            </a:r>
            <a:r>
              <a:rPr lang="en-US" sz="3200" dirty="0" err="1" smtClean="0">
                <a:solidFill>
                  <a:schemeClr val="bg1"/>
                </a:solidFill>
              </a:rPr>
              <a:t>phải</a:t>
            </a:r>
            <a:r>
              <a:rPr lang="en-US" sz="3200" dirty="0" smtClean="0">
                <a:solidFill>
                  <a:schemeClr val="bg1"/>
                </a:solidFill>
              </a:rPr>
              <a:t> </a:t>
            </a:r>
            <a:r>
              <a:rPr lang="en-US" sz="3200" dirty="0" err="1" smtClean="0">
                <a:solidFill>
                  <a:schemeClr val="bg1"/>
                </a:solidFill>
              </a:rPr>
              <a:t>làm</a:t>
            </a:r>
            <a:r>
              <a:rPr lang="en-US" sz="3200" dirty="0" smtClean="0">
                <a:solidFill>
                  <a:schemeClr val="bg1"/>
                </a:solidFill>
              </a:rPr>
              <a:t> </a:t>
            </a:r>
            <a:r>
              <a:rPr lang="en-US" sz="3200" dirty="0" err="1" smtClean="0">
                <a:solidFill>
                  <a:schemeClr val="bg1"/>
                </a:solidFill>
              </a:rPr>
              <a:t>gì</a:t>
            </a:r>
            <a:endParaRPr lang="en-US" sz="3200" dirty="0" smtClean="0">
              <a:solidFill>
                <a:schemeClr val="bg1"/>
              </a:solidFill>
            </a:endParaRPr>
          </a:p>
        </p:txBody>
      </p:sp>
      <p:sp>
        <p:nvSpPr>
          <p:cNvPr id="3" name="Content Placeholder 2"/>
          <p:cNvSpPr>
            <a:spLocks noGrp="1"/>
          </p:cNvSpPr>
          <p:nvPr>
            <p:ph idx="1"/>
          </p:nvPr>
        </p:nvSpPr>
        <p:spPr>
          <a:solidFill>
            <a:schemeClr val="tx2">
              <a:lumMod val="60000"/>
              <a:lumOff val="40000"/>
            </a:schemeClr>
          </a:solidFill>
        </p:spPr>
        <p:txBody>
          <a:bodyPr/>
          <a:lstStyle/>
          <a:p>
            <a:pPr marL="514350" indent="-514350">
              <a:buAutoNum type="arabicPeriod"/>
            </a:pPr>
            <a:r>
              <a:rPr lang="en-US" dirty="0" err="1" smtClean="0">
                <a:solidFill>
                  <a:schemeClr val="bg1"/>
                </a:solidFill>
              </a:rPr>
              <a:t>Xây</a:t>
            </a:r>
            <a:r>
              <a:rPr lang="en-US" dirty="0" smtClean="0">
                <a:solidFill>
                  <a:schemeClr val="bg1"/>
                </a:solidFill>
              </a:rPr>
              <a:t> </a:t>
            </a:r>
            <a:r>
              <a:rPr lang="en-US" dirty="0" err="1" smtClean="0">
                <a:solidFill>
                  <a:schemeClr val="bg1"/>
                </a:solidFill>
              </a:rPr>
              <a:t>dựng</a:t>
            </a:r>
            <a:r>
              <a:rPr lang="en-US" dirty="0" smtClean="0">
                <a:solidFill>
                  <a:schemeClr val="bg1"/>
                </a:solidFill>
              </a:rPr>
              <a:t> </a:t>
            </a:r>
            <a:r>
              <a:rPr lang="en-US" dirty="0" err="1" smtClean="0">
                <a:solidFill>
                  <a:schemeClr val="bg1"/>
                </a:solidFill>
              </a:rPr>
              <a:t>và</a:t>
            </a:r>
            <a:r>
              <a:rPr lang="en-US" dirty="0" smtClean="0">
                <a:solidFill>
                  <a:schemeClr val="bg1"/>
                </a:solidFill>
              </a:rPr>
              <a:t> </a:t>
            </a:r>
            <a:r>
              <a:rPr lang="en-US" dirty="0" err="1" smtClean="0">
                <a:solidFill>
                  <a:schemeClr val="bg1"/>
                </a:solidFill>
              </a:rPr>
              <a:t>tổ</a:t>
            </a:r>
            <a:r>
              <a:rPr lang="en-US" dirty="0" smtClean="0">
                <a:solidFill>
                  <a:schemeClr val="bg1"/>
                </a:solidFill>
              </a:rPr>
              <a:t> </a:t>
            </a:r>
            <a:r>
              <a:rPr lang="en-US" dirty="0" err="1" smtClean="0">
                <a:solidFill>
                  <a:schemeClr val="bg1"/>
                </a:solidFill>
              </a:rPr>
              <a:t>chức</a:t>
            </a:r>
            <a:r>
              <a:rPr lang="en-US" dirty="0" smtClean="0">
                <a:solidFill>
                  <a:schemeClr val="bg1"/>
                </a:solidFill>
              </a:rPr>
              <a:t> </a:t>
            </a:r>
            <a:r>
              <a:rPr lang="en-US" dirty="0" err="1" smtClean="0">
                <a:solidFill>
                  <a:schemeClr val="bg1"/>
                </a:solidFill>
              </a:rPr>
              <a:t>tốt</a:t>
            </a:r>
            <a:r>
              <a:rPr lang="en-US" dirty="0" smtClean="0">
                <a:solidFill>
                  <a:schemeClr val="bg1"/>
                </a:solidFill>
              </a:rPr>
              <a:t> </a:t>
            </a:r>
            <a:r>
              <a:rPr lang="en-US" dirty="0" err="1" smtClean="0">
                <a:solidFill>
                  <a:schemeClr val="bg1"/>
                </a:solidFill>
              </a:rPr>
              <a:t>kế</a:t>
            </a:r>
            <a:r>
              <a:rPr lang="en-US" dirty="0" smtClean="0">
                <a:solidFill>
                  <a:schemeClr val="bg1"/>
                </a:solidFill>
              </a:rPr>
              <a:t> </a:t>
            </a:r>
            <a:r>
              <a:rPr lang="en-US" dirty="0" err="1" smtClean="0">
                <a:solidFill>
                  <a:schemeClr val="bg1"/>
                </a:solidFill>
              </a:rPr>
              <a:t>hoạch</a:t>
            </a:r>
            <a:r>
              <a:rPr lang="en-US" dirty="0" smtClean="0">
                <a:solidFill>
                  <a:schemeClr val="bg1"/>
                </a:solidFill>
              </a:rPr>
              <a:t> </a:t>
            </a:r>
            <a:r>
              <a:rPr lang="en-US" dirty="0" err="1" smtClean="0">
                <a:solidFill>
                  <a:schemeClr val="bg1"/>
                </a:solidFill>
              </a:rPr>
              <a:t>giám</a:t>
            </a:r>
            <a:r>
              <a:rPr lang="en-US" dirty="0" smtClean="0">
                <a:solidFill>
                  <a:schemeClr val="bg1"/>
                </a:solidFill>
              </a:rPr>
              <a:t> </a:t>
            </a:r>
            <a:r>
              <a:rPr lang="en-US" dirty="0" err="1" smtClean="0">
                <a:solidFill>
                  <a:schemeClr val="bg1"/>
                </a:solidFill>
              </a:rPr>
              <a:t>sát</a:t>
            </a:r>
            <a:r>
              <a:rPr lang="en-US" dirty="0" smtClean="0">
                <a:solidFill>
                  <a:schemeClr val="bg1"/>
                </a:solidFill>
              </a:rPr>
              <a:t>, </a:t>
            </a:r>
            <a:r>
              <a:rPr lang="en-US" dirty="0" err="1" smtClean="0">
                <a:solidFill>
                  <a:schemeClr val="bg1"/>
                </a:solidFill>
              </a:rPr>
              <a:t>phản</a:t>
            </a:r>
            <a:r>
              <a:rPr lang="en-US" dirty="0" smtClean="0">
                <a:solidFill>
                  <a:schemeClr val="bg1"/>
                </a:solidFill>
              </a:rPr>
              <a:t> </a:t>
            </a:r>
            <a:r>
              <a:rPr lang="en-US" dirty="0" err="1" smtClean="0">
                <a:solidFill>
                  <a:schemeClr val="bg1"/>
                </a:solidFill>
              </a:rPr>
              <a:t>biện</a:t>
            </a:r>
            <a:r>
              <a:rPr lang="en-US" dirty="0" smtClean="0">
                <a:solidFill>
                  <a:schemeClr val="bg1"/>
                </a:solidFill>
              </a:rPr>
              <a:t> </a:t>
            </a:r>
            <a:r>
              <a:rPr lang="en-US" dirty="0" err="1" smtClean="0">
                <a:solidFill>
                  <a:schemeClr val="bg1"/>
                </a:solidFill>
              </a:rPr>
              <a:t>xã</a:t>
            </a:r>
            <a:r>
              <a:rPr lang="en-US" dirty="0" smtClean="0">
                <a:solidFill>
                  <a:schemeClr val="bg1"/>
                </a:solidFill>
              </a:rPr>
              <a:t> </a:t>
            </a:r>
            <a:r>
              <a:rPr lang="en-US" dirty="0" err="1" smtClean="0">
                <a:solidFill>
                  <a:schemeClr val="bg1"/>
                </a:solidFill>
              </a:rPr>
              <a:t>hội</a:t>
            </a:r>
            <a:r>
              <a:rPr lang="en-US" dirty="0" smtClean="0">
                <a:solidFill>
                  <a:schemeClr val="bg1"/>
                </a:solidFill>
              </a:rPr>
              <a:t> </a:t>
            </a:r>
            <a:r>
              <a:rPr lang="en-US" dirty="0" err="1" smtClean="0">
                <a:solidFill>
                  <a:schemeClr val="bg1"/>
                </a:solidFill>
              </a:rPr>
              <a:t>năm</a:t>
            </a:r>
            <a:r>
              <a:rPr lang="en-US" dirty="0" smtClean="0">
                <a:solidFill>
                  <a:schemeClr val="bg1"/>
                </a:solidFill>
              </a:rPr>
              <a:t> 2018, </a:t>
            </a:r>
            <a:r>
              <a:rPr lang="en-US" dirty="0" err="1" smtClean="0">
                <a:solidFill>
                  <a:schemeClr val="bg1"/>
                </a:solidFill>
              </a:rPr>
              <a:t>phát</a:t>
            </a:r>
            <a:r>
              <a:rPr lang="en-US" dirty="0" smtClean="0">
                <a:solidFill>
                  <a:schemeClr val="bg1"/>
                </a:solidFill>
              </a:rPr>
              <a:t> </a:t>
            </a:r>
            <a:r>
              <a:rPr lang="en-US" dirty="0" err="1" smtClean="0">
                <a:solidFill>
                  <a:schemeClr val="bg1"/>
                </a:solidFill>
              </a:rPr>
              <a:t>huy</a:t>
            </a:r>
            <a:r>
              <a:rPr lang="en-US" dirty="0" smtClean="0">
                <a:solidFill>
                  <a:schemeClr val="bg1"/>
                </a:solidFill>
              </a:rPr>
              <a:t> </a:t>
            </a:r>
            <a:r>
              <a:rPr lang="en-US" dirty="0" err="1" smtClean="0">
                <a:solidFill>
                  <a:schemeClr val="bg1"/>
                </a:solidFill>
              </a:rPr>
              <a:t>vai</a:t>
            </a:r>
            <a:r>
              <a:rPr lang="en-US" dirty="0" smtClean="0">
                <a:solidFill>
                  <a:schemeClr val="bg1"/>
                </a:solidFill>
              </a:rPr>
              <a:t> </a:t>
            </a:r>
            <a:r>
              <a:rPr lang="en-US" dirty="0" err="1" smtClean="0">
                <a:solidFill>
                  <a:schemeClr val="bg1"/>
                </a:solidFill>
              </a:rPr>
              <a:t>trò</a:t>
            </a:r>
            <a:r>
              <a:rPr lang="en-US" dirty="0" smtClean="0">
                <a:solidFill>
                  <a:schemeClr val="bg1"/>
                </a:solidFill>
              </a:rPr>
              <a:t> </a:t>
            </a:r>
            <a:r>
              <a:rPr lang="en-US" dirty="0" err="1" smtClean="0">
                <a:solidFill>
                  <a:schemeClr val="bg1"/>
                </a:solidFill>
              </a:rPr>
              <a:t>của</a:t>
            </a:r>
            <a:r>
              <a:rPr lang="en-US" dirty="0" smtClean="0">
                <a:solidFill>
                  <a:schemeClr val="bg1"/>
                </a:solidFill>
              </a:rPr>
              <a:t> </a:t>
            </a:r>
            <a:r>
              <a:rPr lang="en-US" dirty="0" err="1" smtClean="0">
                <a:solidFill>
                  <a:schemeClr val="bg1"/>
                </a:solidFill>
              </a:rPr>
              <a:t>Mặt</a:t>
            </a:r>
            <a:r>
              <a:rPr lang="en-US" dirty="0" smtClean="0">
                <a:solidFill>
                  <a:schemeClr val="bg1"/>
                </a:solidFill>
              </a:rPr>
              <a:t> </a:t>
            </a:r>
            <a:r>
              <a:rPr lang="en-US" dirty="0" err="1" smtClean="0">
                <a:solidFill>
                  <a:schemeClr val="bg1"/>
                </a:solidFill>
              </a:rPr>
              <a:t>trận</a:t>
            </a:r>
            <a:r>
              <a:rPr lang="en-US" dirty="0" smtClean="0">
                <a:solidFill>
                  <a:schemeClr val="bg1"/>
                </a:solidFill>
              </a:rPr>
              <a:t> </a:t>
            </a:r>
            <a:r>
              <a:rPr lang="en-US" dirty="0" err="1" smtClean="0">
                <a:solidFill>
                  <a:schemeClr val="bg1"/>
                </a:solidFill>
              </a:rPr>
              <a:t>Tổ</a:t>
            </a:r>
            <a:r>
              <a:rPr lang="en-US" dirty="0" smtClean="0">
                <a:solidFill>
                  <a:schemeClr val="bg1"/>
                </a:solidFill>
              </a:rPr>
              <a:t> </a:t>
            </a:r>
            <a:r>
              <a:rPr lang="en-US" dirty="0" err="1" smtClean="0">
                <a:solidFill>
                  <a:schemeClr val="bg1"/>
                </a:solidFill>
              </a:rPr>
              <a:t>quốc</a:t>
            </a:r>
            <a:r>
              <a:rPr lang="en-US" dirty="0" smtClean="0">
                <a:solidFill>
                  <a:schemeClr val="bg1"/>
                </a:solidFill>
              </a:rPr>
              <a:t> </a:t>
            </a:r>
            <a:r>
              <a:rPr lang="en-US" dirty="0" err="1" smtClean="0">
                <a:solidFill>
                  <a:schemeClr val="bg1"/>
                </a:solidFill>
              </a:rPr>
              <a:t>Việt</a:t>
            </a:r>
            <a:r>
              <a:rPr lang="en-US" dirty="0" smtClean="0">
                <a:solidFill>
                  <a:schemeClr val="bg1"/>
                </a:solidFill>
              </a:rPr>
              <a:t> Nam;</a:t>
            </a:r>
          </a:p>
          <a:p>
            <a:pPr marL="514350" indent="-514350">
              <a:buNone/>
            </a:pPr>
            <a:r>
              <a:rPr lang="en-US" dirty="0" smtClean="0">
                <a:solidFill>
                  <a:schemeClr val="bg1"/>
                </a:solidFill>
              </a:rPr>
              <a:t>2. </a:t>
            </a:r>
            <a:r>
              <a:rPr lang="en-US" dirty="0" err="1" smtClean="0">
                <a:solidFill>
                  <a:schemeClr val="bg1"/>
                </a:solidFill>
              </a:rPr>
              <a:t>Tiếp</a:t>
            </a:r>
            <a:r>
              <a:rPr lang="en-US" dirty="0" smtClean="0">
                <a:solidFill>
                  <a:schemeClr val="bg1"/>
                </a:solidFill>
              </a:rPr>
              <a:t> </a:t>
            </a:r>
            <a:r>
              <a:rPr lang="en-US" dirty="0" err="1" smtClean="0">
                <a:solidFill>
                  <a:schemeClr val="bg1"/>
                </a:solidFill>
              </a:rPr>
              <a:t>tục</a:t>
            </a:r>
            <a:r>
              <a:rPr lang="en-US" dirty="0" smtClean="0">
                <a:solidFill>
                  <a:schemeClr val="bg1"/>
                </a:solidFill>
              </a:rPr>
              <a:t> </a:t>
            </a:r>
            <a:r>
              <a:rPr lang="en-US" dirty="0" err="1" smtClean="0">
                <a:solidFill>
                  <a:schemeClr val="bg1"/>
                </a:solidFill>
              </a:rPr>
              <a:t>thể</a:t>
            </a:r>
            <a:r>
              <a:rPr lang="en-US" dirty="0" smtClean="0">
                <a:solidFill>
                  <a:schemeClr val="bg1"/>
                </a:solidFill>
              </a:rPr>
              <a:t> </a:t>
            </a:r>
            <a:r>
              <a:rPr lang="en-US" dirty="0" err="1" smtClean="0">
                <a:solidFill>
                  <a:schemeClr val="bg1"/>
                </a:solidFill>
              </a:rPr>
              <a:t>chế</a:t>
            </a:r>
            <a:r>
              <a:rPr lang="en-US" dirty="0" smtClean="0">
                <a:solidFill>
                  <a:schemeClr val="bg1"/>
                </a:solidFill>
              </a:rPr>
              <a:t>, </a:t>
            </a:r>
            <a:r>
              <a:rPr lang="en-US" dirty="0" err="1" smtClean="0">
                <a:solidFill>
                  <a:schemeClr val="bg1"/>
                </a:solidFill>
              </a:rPr>
              <a:t>hoàn</a:t>
            </a:r>
            <a:r>
              <a:rPr lang="en-US" dirty="0" smtClean="0">
                <a:solidFill>
                  <a:schemeClr val="bg1"/>
                </a:solidFill>
              </a:rPr>
              <a:t> </a:t>
            </a:r>
            <a:r>
              <a:rPr lang="en-US" dirty="0" err="1" smtClean="0">
                <a:solidFill>
                  <a:schemeClr val="bg1"/>
                </a:solidFill>
              </a:rPr>
              <a:t>thiện</a:t>
            </a:r>
            <a:r>
              <a:rPr lang="en-US" dirty="0" smtClean="0">
                <a:solidFill>
                  <a:schemeClr val="bg1"/>
                </a:solidFill>
              </a:rPr>
              <a:t> </a:t>
            </a:r>
            <a:r>
              <a:rPr lang="en-US" dirty="0" err="1" smtClean="0">
                <a:solidFill>
                  <a:schemeClr val="bg1"/>
                </a:solidFill>
              </a:rPr>
              <a:t>các</a:t>
            </a:r>
            <a:r>
              <a:rPr lang="en-US" dirty="0" smtClean="0">
                <a:solidFill>
                  <a:schemeClr val="bg1"/>
                </a:solidFill>
              </a:rPr>
              <a:t> </a:t>
            </a:r>
            <a:r>
              <a:rPr lang="en-US" dirty="0" err="1" smtClean="0">
                <a:solidFill>
                  <a:schemeClr val="bg1"/>
                </a:solidFill>
              </a:rPr>
              <a:t>quy</a:t>
            </a:r>
            <a:r>
              <a:rPr lang="en-US" dirty="0" smtClean="0">
                <a:solidFill>
                  <a:schemeClr val="bg1"/>
                </a:solidFill>
              </a:rPr>
              <a:t> </a:t>
            </a:r>
            <a:r>
              <a:rPr lang="en-US" dirty="0" err="1" smtClean="0">
                <a:solidFill>
                  <a:schemeClr val="bg1"/>
                </a:solidFill>
              </a:rPr>
              <a:t>định</a:t>
            </a:r>
            <a:r>
              <a:rPr lang="en-US" dirty="0" smtClean="0">
                <a:solidFill>
                  <a:schemeClr val="bg1"/>
                </a:solidFill>
              </a:rPr>
              <a:t> </a:t>
            </a:r>
            <a:r>
              <a:rPr lang="en-US" dirty="0" err="1" smtClean="0">
                <a:solidFill>
                  <a:schemeClr val="bg1"/>
                </a:solidFill>
              </a:rPr>
              <a:t>về</a:t>
            </a:r>
            <a:r>
              <a:rPr lang="en-US" dirty="0" smtClean="0">
                <a:solidFill>
                  <a:schemeClr val="bg1"/>
                </a:solidFill>
              </a:rPr>
              <a:t> </a:t>
            </a:r>
            <a:r>
              <a:rPr lang="en-US" dirty="0" err="1" smtClean="0">
                <a:solidFill>
                  <a:schemeClr val="bg1"/>
                </a:solidFill>
              </a:rPr>
              <a:t>giám</a:t>
            </a:r>
            <a:r>
              <a:rPr lang="en-US" dirty="0" smtClean="0">
                <a:solidFill>
                  <a:schemeClr val="bg1"/>
                </a:solidFill>
              </a:rPr>
              <a:t> </a:t>
            </a:r>
            <a:r>
              <a:rPr lang="en-US" dirty="0" err="1" smtClean="0">
                <a:solidFill>
                  <a:schemeClr val="bg1"/>
                </a:solidFill>
              </a:rPr>
              <a:t>sát</a:t>
            </a:r>
            <a:r>
              <a:rPr lang="en-US" dirty="0" smtClean="0">
                <a:solidFill>
                  <a:schemeClr val="bg1"/>
                </a:solidFill>
              </a:rPr>
              <a:t>, </a:t>
            </a:r>
            <a:r>
              <a:rPr lang="en-US" dirty="0" err="1" smtClean="0">
                <a:solidFill>
                  <a:schemeClr val="bg1"/>
                </a:solidFill>
              </a:rPr>
              <a:t>phản</a:t>
            </a:r>
            <a:r>
              <a:rPr lang="en-US" dirty="0" smtClean="0">
                <a:solidFill>
                  <a:schemeClr val="bg1"/>
                </a:solidFill>
              </a:rPr>
              <a:t> </a:t>
            </a:r>
            <a:r>
              <a:rPr lang="en-US" dirty="0" err="1" smtClean="0">
                <a:solidFill>
                  <a:schemeClr val="bg1"/>
                </a:solidFill>
              </a:rPr>
              <a:t>biện</a:t>
            </a:r>
            <a:r>
              <a:rPr lang="en-US" dirty="0" smtClean="0">
                <a:solidFill>
                  <a:schemeClr val="bg1"/>
                </a:solidFill>
              </a:rPr>
              <a:t> </a:t>
            </a:r>
            <a:r>
              <a:rPr lang="en-US" dirty="0" err="1" smtClean="0">
                <a:solidFill>
                  <a:schemeClr val="bg1"/>
                </a:solidFill>
              </a:rPr>
              <a:t>xã</a:t>
            </a:r>
            <a:r>
              <a:rPr lang="en-US" dirty="0" smtClean="0">
                <a:solidFill>
                  <a:schemeClr val="bg1"/>
                </a:solidFill>
              </a:rPr>
              <a:t> </a:t>
            </a:r>
            <a:r>
              <a:rPr lang="en-US" dirty="0" err="1" smtClean="0">
                <a:solidFill>
                  <a:schemeClr val="bg1"/>
                </a:solidFill>
              </a:rPr>
              <a:t>hội</a:t>
            </a:r>
            <a:r>
              <a:rPr lang="en-US" dirty="0" smtClean="0">
                <a:solidFill>
                  <a:schemeClr val="bg1"/>
                </a:solidFill>
              </a:rPr>
              <a:t>;</a:t>
            </a:r>
          </a:p>
          <a:p>
            <a:pPr marL="514350" indent="-514350">
              <a:buNone/>
            </a:pPr>
            <a:r>
              <a:rPr lang="en-US" dirty="0" smtClean="0">
                <a:solidFill>
                  <a:schemeClr val="bg1"/>
                </a:solidFill>
              </a:rPr>
              <a:t>3. </a:t>
            </a:r>
            <a:r>
              <a:rPr lang="en-US" dirty="0" err="1" smtClean="0">
                <a:solidFill>
                  <a:schemeClr val="bg1"/>
                </a:solidFill>
              </a:rPr>
              <a:t>Tổ</a:t>
            </a:r>
            <a:r>
              <a:rPr lang="en-US" dirty="0" smtClean="0">
                <a:solidFill>
                  <a:schemeClr val="bg1"/>
                </a:solidFill>
              </a:rPr>
              <a:t> </a:t>
            </a:r>
            <a:r>
              <a:rPr lang="en-US" dirty="0" err="1" smtClean="0">
                <a:solidFill>
                  <a:schemeClr val="bg1"/>
                </a:solidFill>
              </a:rPr>
              <a:t>chức</a:t>
            </a:r>
            <a:r>
              <a:rPr lang="en-US" dirty="0" smtClean="0">
                <a:solidFill>
                  <a:schemeClr val="bg1"/>
                </a:solidFill>
              </a:rPr>
              <a:t> </a:t>
            </a:r>
            <a:r>
              <a:rPr lang="en-US" dirty="0" err="1" smtClean="0">
                <a:solidFill>
                  <a:schemeClr val="bg1"/>
                </a:solidFill>
              </a:rPr>
              <a:t>tập</a:t>
            </a:r>
            <a:r>
              <a:rPr lang="en-US" dirty="0" smtClean="0">
                <a:solidFill>
                  <a:schemeClr val="bg1"/>
                </a:solidFill>
              </a:rPr>
              <a:t> </a:t>
            </a:r>
            <a:r>
              <a:rPr lang="en-US" dirty="0" err="1" smtClean="0">
                <a:solidFill>
                  <a:schemeClr val="bg1"/>
                </a:solidFill>
              </a:rPr>
              <a:t>huấn</a:t>
            </a:r>
            <a:r>
              <a:rPr lang="en-US" dirty="0" smtClean="0">
                <a:solidFill>
                  <a:schemeClr val="bg1"/>
                </a:solidFill>
              </a:rPr>
              <a:t> </a:t>
            </a:r>
            <a:r>
              <a:rPr lang="en-US" dirty="0" err="1" smtClean="0">
                <a:solidFill>
                  <a:schemeClr val="bg1"/>
                </a:solidFill>
              </a:rPr>
              <a:t>cán</a:t>
            </a:r>
            <a:r>
              <a:rPr lang="en-US" dirty="0" smtClean="0">
                <a:solidFill>
                  <a:schemeClr val="bg1"/>
                </a:solidFill>
              </a:rPr>
              <a:t> </a:t>
            </a:r>
            <a:r>
              <a:rPr lang="en-US" dirty="0" err="1" smtClean="0">
                <a:solidFill>
                  <a:schemeClr val="bg1"/>
                </a:solidFill>
              </a:rPr>
              <a:t>bộ</a:t>
            </a:r>
            <a:endParaRPr lang="en-US" dirty="0" smtClean="0">
              <a:solidFill>
                <a:schemeClr val="bg1"/>
              </a:solidFill>
            </a:endParaRPr>
          </a:p>
          <a:p>
            <a:pPr marL="514350" indent="-514350">
              <a:buNone/>
            </a:pPr>
            <a:r>
              <a:rPr lang="en-US" dirty="0" smtClean="0">
                <a:solidFill>
                  <a:schemeClr val="bg1"/>
                </a:solidFill>
              </a:rPr>
              <a:t>4. </a:t>
            </a:r>
            <a:r>
              <a:rPr lang="en-US" dirty="0" err="1" smtClean="0">
                <a:solidFill>
                  <a:schemeClr val="bg1"/>
                </a:solidFill>
              </a:rPr>
              <a:t>Phát</a:t>
            </a:r>
            <a:r>
              <a:rPr lang="en-US" dirty="0" smtClean="0">
                <a:solidFill>
                  <a:schemeClr val="bg1"/>
                </a:solidFill>
              </a:rPr>
              <a:t> </a:t>
            </a:r>
            <a:r>
              <a:rPr lang="en-US" dirty="0" err="1" smtClean="0">
                <a:solidFill>
                  <a:schemeClr val="bg1"/>
                </a:solidFill>
              </a:rPr>
              <a:t>huy</a:t>
            </a:r>
            <a:r>
              <a:rPr lang="en-US" dirty="0" smtClean="0">
                <a:solidFill>
                  <a:schemeClr val="bg1"/>
                </a:solidFill>
              </a:rPr>
              <a:t> </a:t>
            </a:r>
            <a:r>
              <a:rPr lang="en-US" dirty="0" err="1" smtClean="0">
                <a:solidFill>
                  <a:schemeClr val="bg1"/>
                </a:solidFill>
              </a:rPr>
              <a:t>các</a:t>
            </a:r>
            <a:r>
              <a:rPr lang="en-US" dirty="0" smtClean="0">
                <a:solidFill>
                  <a:schemeClr val="bg1"/>
                </a:solidFill>
              </a:rPr>
              <a:t> </a:t>
            </a:r>
            <a:r>
              <a:rPr lang="en-US" dirty="0" err="1" smtClean="0">
                <a:solidFill>
                  <a:schemeClr val="bg1"/>
                </a:solidFill>
              </a:rPr>
              <a:t>hình</a:t>
            </a:r>
            <a:r>
              <a:rPr lang="en-US" dirty="0" smtClean="0">
                <a:solidFill>
                  <a:schemeClr val="bg1"/>
                </a:solidFill>
              </a:rPr>
              <a:t> </a:t>
            </a:r>
            <a:r>
              <a:rPr lang="en-US" dirty="0" err="1" smtClean="0">
                <a:solidFill>
                  <a:schemeClr val="bg1"/>
                </a:solidFill>
              </a:rPr>
              <a:t>thức</a:t>
            </a:r>
            <a:r>
              <a:rPr lang="en-US" dirty="0" smtClean="0">
                <a:solidFill>
                  <a:schemeClr val="bg1"/>
                </a:solidFill>
              </a:rPr>
              <a:t> </a:t>
            </a:r>
            <a:r>
              <a:rPr lang="en-US" dirty="0" err="1" smtClean="0">
                <a:solidFill>
                  <a:schemeClr val="bg1"/>
                </a:solidFill>
              </a:rPr>
              <a:t>giám</a:t>
            </a:r>
            <a:r>
              <a:rPr lang="en-US" dirty="0" smtClean="0">
                <a:solidFill>
                  <a:schemeClr val="bg1"/>
                </a:solidFill>
              </a:rPr>
              <a:t> </a:t>
            </a:r>
            <a:r>
              <a:rPr lang="en-US" dirty="0" err="1" smtClean="0">
                <a:solidFill>
                  <a:schemeClr val="bg1"/>
                </a:solidFill>
              </a:rPr>
              <a:t>sát</a:t>
            </a:r>
            <a:r>
              <a:rPr lang="en-US" dirty="0" smtClean="0">
                <a:solidFill>
                  <a:schemeClr val="bg1"/>
                </a:solidFill>
              </a:rPr>
              <a:t>, </a:t>
            </a:r>
            <a:r>
              <a:rPr lang="en-US" dirty="0" err="1" smtClean="0">
                <a:solidFill>
                  <a:schemeClr val="bg1"/>
                </a:solidFill>
              </a:rPr>
              <a:t>phản</a:t>
            </a:r>
            <a:r>
              <a:rPr lang="en-US" dirty="0" smtClean="0">
                <a:solidFill>
                  <a:schemeClr val="bg1"/>
                </a:solidFill>
              </a:rPr>
              <a:t> </a:t>
            </a:r>
            <a:r>
              <a:rPr lang="en-US" dirty="0" err="1" smtClean="0">
                <a:solidFill>
                  <a:schemeClr val="bg1"/>
                </a:solidFill>
              </a:rPr>
              <a:t>biện</a:t>
            </a:r>
            <a:r>
              <a:rPr lang="en-US" dirty="0" smtClean="0">
                <a:solidFill>
                  <a:schemeClr val="bg1"/>
                </a:solidFill>
              </a:rPr>
              <a:t> </a:t>
            </a:r>
            <a:r>
              <a:rPr lang="en-US" dirty="0" err="1" smtClean="0">
                <a:solidFill>
                  <a:schemeClr val="bg1"/>
                </a:solidFill>
              </a:rPr>
              <a:t>xã</a:t>
            </a:r>
            <a:r>
              <a:rPr lang="en-US" dirty="0" smtClean="0">
                <a:solidFill>
                  <a:schemeClr val="bg1"/>
                </a:solidFill>
              </a:rPr>
              <a:t> </a:t>
            </a:r>
            <a:r>
              <a:rPr lang="en-US" dirty="0" err="1" smtClean="0">
                <a:solidFill>
                  <a:schemeClr val="bg1"/>
                </a:solidFill>
              </a:rPr>
              <a:t>hội</a:t>
            </a:r>
            <a:r>
              <a:rPr lang="en-US" dirty="0" smtClean="0">
                <a:solidFill>
                  <a:schemeClr val="bg1"/>
                </a:solidFill>
              </a:rPr>
              <a:t>.</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2800" dirty="0" err="1" smtClean="0">
                <a:solidFill>
                  <a:schemeClr val="bg2"/>
                </a:solidFill>
              </a:rPr>
              <a:t>Các</a:t>
            </a:r>
            <a:r>
              <a:rPr lang="en-US" sz="2800" dirty="0" smtClean="0">
                <a:solidFill>
                  <a:schemeClr val="bg2"/>
                </a:solidFill>
              </a:rPr>
              <a:t> </a:t>
            </a:r>
            <a:r>
              <a:rPr lang="en-US" sz="2800" dirty="0" err="1" smtClean="0">
                <a:solidFill>
                  <a:schemeClr val="bg2"/>
                </a:solidFill>
              </a:rPr>
              <a:t>văn</a:t>
            </a:r>
            <a:r>
              <a:rPr lang="en-US" sz="2800" dirty="0" smtClean="0">
                <a:solidFill>
                  <a:schemeClr val="bg2"/>
                </a:solidFill>
              </a:rPr>
              <a:t> </a:t>
            </a:r>
            <a:r>
              <a:rPr lang="en-US" sz="2800" dirty="0" err="1" smtClean="0">
                <a:solidFill>
                  <a:schemeClr val="bg2"/>
                </a:solidFill>
              </a:rPr>
              <a:t>bản</a:t>
            </a:r>
            <a:r>
              <a:rPr lang="en-US" sz="2800" dirty="0" smtClean="0">
                <a:solidFill>
                  <a:schemeClr val="bg2"/>
                </a:solidFill>
              </a:rPr>
              <a:t> </a:t>
            </a:r>
            <a:r>
              <a:rPr lang="en-US" sz="2800" dirty="0" err="1" smtClean="0">
                <a:solidFill>
                  <a:schemeClr val="bg2"/>
                </a:solidFill>
              </a:rPr>
              <a:t>hướng</a:t>
            </a:r>
            <a:r>
              <a:rPr lang="en-US" sz="2800" dirty="0" smtClean="0">
                <a:solidFill>
                  <a:schemeClr val="bg2"/>
                </a:solidFill>
              </a:rPr>
              <a:t> </a:t>
            </a:r>
            <a:r>
              <a:rPr lang="en-US" sz="2800" dirty="0" err="1" smtClean="0">
                <a:solidFill>
                  <a:schemeClr val="bg2"/>
                </a:solidFill>
              </a:rPr>
              <a:t>dẫn</a:t>
            </a:r>
            <a:r>
              <a:rPr lang="en-US" sz="2800" dirty="0" smtClean="0">
                <a:solidFill>
                  <a:schemeClr val="bg2"/>
                </a:solidFill>
              </a:rPr>
              <a:t> </a:t>
            </a:r>
            <a:r>
              <a:rPr lang="en-US" sz="2800" dirty="0" err="1" smtClean="0">
                <a:solidFill>
                  <a:schemeClr val="bg2"/>
                </a:solidFill>
              </a:rPr>
              <a:t>công</a:t>
            </a:r>
            <a:r>
              <a:rPr lang="en-US" sz="2800" dirty="0" smtClean="0">
                <a:solidFill>
                  <a:schemeClr val="bg2"/>
                </a:solidFill>
              </a:rPr>
              <a:t> </a:t>
            </a:r>
            <a:r>
              <a:rPr lang="en-US" sz="2800" dirty="0" err="1" smtClean="0">
                <a:solidFill>
                  <a:schemeClr val="bg2"/>
                </a:solidFill>
              </a:rPr>
              <a:t>tác</a:t>
            </a:r>
            <a:r>
              <a:rPr lang="en-US" sz="2800" dirty="0" smtClean="0">
                <a:solidFill>
                  <a:schemeClr val="bg2"/>
                </a:solidFill>
              </a:rPr>
              <a:t> </a:t>
            </a:r>
            <a:r>
              <a:rPr lang="en-US" sz="2800" dirty="0" err="1" smtClean="0">
                <a:solidFill>
                  <a:schemeClr val="bg2"/>
                </a:solidFill>
              </a:rPr>
              <a:t>Dân</a:t>
            </a:r>
            <a:r>
              <a:rPr lang="en-US" sz="2800" dirty="0" smtClean="0">
                <a:solidFill>
                  <a:schemeClr val="bg2"/>
                </a:solidFill>
              </a:rPr>
              <a:t> </a:t>
            </a:r>
            <a:r>
              <a:rPr lang="en-US" sz="2800" dirty="0" err="1" smtClean="0">
                <a:solidFill>
                  <a:schemeClr val="bg2"/>
                </a:solidFill>
              </a:rPr>
              <a:t>chủ</a:t>
            </a:r>
            <a:r>
              <a:rPr lang="en-US" sz="2800" dirty="0" smtClean="0">
                <a:solidFill>
                  <a:schemeClr val="bg2"/>
                </a:solidFill>
              </a:rPr>
              <a:t>- </a:t>
            </a:r>
            <a:r>
              <a:rPr lang="en-US" sz="2800" dirty="0" err="1" smtClean="0">
                <a:solidFill>
                  <a:schemeClr val="bg2"/>
                </a:solidFill>
              </a:rPr>
              <a:t>Pháp</a:t>
            </a:r>
            <a:r>
              <a:rPr lang="en-US" sz="2800" dirty="0" smtClean="0">
                <a:solidFill>
                  <a:schemeClr val="bg2"/>
                </a:solidFill>
              </a:rPr>
              <a:t> </a:t>
            </a:r>
            <a:r>
              <a:rPr lang="en-US" sz="2800" dirty="0" err="1" smtClean="0">
                <a:solidFill>
                  <a:schemeClr val="bg2"/>
                </a:solidFill>
              </a:rPr>
              <a:t>luật</a:t>
            </a:r>
            <a:r>
              <a:rPr lang="en-US" sz="2800" dirty="0" smtClean="0">
                <a:solidFill>
                  <a:schemeClr val="bg2"/>
                </a:solidFill>
              </a:rPr>
              <a:t> </a:t>
            </a:r>
            <a:r>
              <a:rPr lang="en-US" sz="2800" dirty="0" err="1" smtClean="0">
                <a:solidFill>
                  <a:schemeClr val="bg2"/>
                </a:solidFill>
              </a:rPr>
              <a:t>năm</a:t>
            </a:r>
            <a:r>
              <a:rPr lang="en-US" sz="2800" dirty="0" smtClean="0">
                <a:solidFill>
                  <a:schemeClr val="bg2"/>
                </a:solidFill>
              </a:rPr>
              <a:t> 2018</a:t>
            </a:r>
            <a:endParaRPr lang="en-US" sz="2800" dirty="0">
              <a:solidFill>
                <a:schemeClr val="bg2"/>
              </a:solidFill>
            </a:endParaRPr>
          </a:p>
        </p:txBody>
      </p:sp>
      <p:sp>
        <p:nvSpPr>
          <p:cNvPr id="3" name="Content Placeholder 2"/>
          <p:cNvSpPr>
            <a:spLocks noGrp="1"/>
          </p:cNvSpPr>
          <p:nvPr>
            <p:ph idx="1"/>
          </p:nvPr>
        </p:nvSpPr>
        <p:spPr>
          <a:xfrm>
            <a:off x="457200" y="1295400"/>
            <a:ext cx="8229600" cy="5257800"/>
          </a:xfrm>
          <a:solidFill>
            <a:schemeClr val="tx2">
              <a:lumMod val="40000"/>
              <a:lumOff val="60000"/>
            </a:schemeClr>
          </a:solidFill>
        </p:spPr>
        <p:txBody>
          <a:bodyPr>
            <a:normAutofit fontScale="92500" lnSpcReduction="20000"/>
          </a:bodyPr>
          <a:lstStyle/>
          <a:p>
            <a:pPr algn="just">
              <a:buNone/>
            </a:pPr>
            <a:r>
              <a:rPr lang="en-US" sz="2600" dirty="0" smtClean="0">
                <a:solidFill>
                  <a:srgbClr val="C00000"/>
                </a:solidFill>
              </a:rPr>
              <a:t>1. </a:t>
            </a:r>
            <a:r>
              <a:rPr lang="en-US" sz="2400" i="1" dirty="0" err="1" smtClean="0">
                <a:solidFill>
                  <a:srgbClr val="C00000"/>
                </a:solidFill>
              </a:rPr>
              <a:t>Chương</a:t>
            </a:r>
            <a:r>
              <a:rPr lang="en-US" sz="2400" i="1" dirty="0" smtClean="0">
                <a:solidFill>
                  <a:srgbClr val="C00000"/>
                </a:solidFill>
              </a:rPr>
              <a:t> </a:t>
            </a:r>
            <a:r>
              <a:rPr lang="en-US" sz="2400" i="1" dirty="0" err="1" smtClean="0">
                <a:solidFill>
                  <a:srgbClr val="C00000"/>
                </a:solidFill>
              </a:rPr>
              <a:t>trình</a:t>
            </a:r>
            <a:r>
              <a:rPr lang="en-US" sz="2400" i="1" dirty="0" smtClean="0">
                <a:solidFill>
                  <a:srgbClr val="C00000"/>
                </a:solidFill>
              </a:rPr>
              <a:t> </a:t>
            </a:r>
            <a:r>
              <a:rPr lang="en-US" sz="2400" i="1" dirty="0" err="1" smtClean="0">
                <a:solidFill>
                  <a:srgbClr val="C00000"/>
                </a:solidFill>
              </a:rPr>
              <a:t>hành</a:t>
            </a:r>
            <a:r>
              <a:rPr lang="en-US" sz="2400" i="1" dirty="0" smtClean="0">
                <a:solidFill>
                  <a:srgbClr val="C00000"/>
                </a:solidFill>
              </a:rPr>
              <a:t> </a:t>
            </a:r>
            <a:r>
              <a:rPr lang="en-US" sz="2400" i="1" dirty="0" err="1" smtClean="0">
                <a:solidFill>
                  <a:srgbClr val="C00000"/>
                </a:solidFill>
              </a:rPr>
              <a:t>động</a:t>
            </a:r>
            <a:r>
              <a:rPr lang="en-US" sz="2400" i="1" dirty="0" smtClean="0">
                <a:solidFill>
                  <a:srgbClr val="C00000"/>
                </a:solidFill>
              </a:rPr>
              <a:t> </a:t>
            </a:r>
            <a:r>
              <a:rPr lang="en-US" sz="2400" i="1" dirty="0" err="1" smtClean="0">
                <a:solidFill>
                  <a:srgbClr val="C00000"/>
                </a:solidFill>
              </a:rPr>
              <a:t>của</a:t>
            </a:r>
            <a:r>
              <a:rPr lang="en-US" sz="2400" i="1" dirty="0" smtClean="0">
                <a:solidFill>
                  <a:srgbClr val="C00000"/>
                </a:solidFill>
              </a:rPr>
              <a:t> </a:t>
            </a:r>
            <a:r>
              <a:rPr lang="en-US" sz="2400" i="1" dirty="0" err="1" smtClean="0">
                <a:solidFill>
                  <a:srgbClr val="C00000"/>
                </a:solidFill>
              </a:rPr>
              <a:t>Mặt</a:t>
            </a:r>
            <a:r>
              <a:rPr lang="en-US" sz="2400" i="1" dirty="0" smtClean="0">
                <a:solidFill>
                  <a:srgbClr val="C00000"/>
                </a:solidFill>
              </a:rPr>
              <a:t> </a:t>
            </a:r>
            <a:r>
              <a:rPr lang="en-US" sz="2400" i="1" dirty="0" err="1" smtClean="0">
                <a:solidFill>
                  <a:srgbClr val="C00000"/>
                </a:solidFill>
              </a:rPr>
              <a:t>trận</a:t>
            </a:r>
            <a:r>
              <a:rPr lang="en-US" sz="2400" i="1" dirty="0" smtClean="0">
                <a:solidFill>
                  <a:srgbClr val="C00000"/>
                </a:solidFill>
              </a:rPr>
              <a:t> </a:t>
            </a:r>
            <a:r>
              <a:rPr lang="en-US" sz="2400" i="1" dirty="0" err="1" smtClean="0">
                <a:solidFill>
                  <a:srgbClr val="C00000"/>
                </a:solidFill>
              </a:rPr>
              <a:t>tổ</a:t>
            </a:r>
            <a:r>
              <a:rPr lang="en-US" sz="2400" i="1" dirty="0" smtClean="0">
                <a:solidFill>
                  <a:srgbClr val="C00000"/>
                </a:solidFill>
              </a:rPr>
              <a:t> </a:t>
            </a:r>
            <a:r>
              <a:rPr lang="en-US" sz="2400" i="1" dirty="0" err="1" smtClean="0">
                <a:solidFill>
                  <a:srgbClr val="C00000"/>
                </a:solidFill>
              </a:rPr>
              <a:t>quốc</a:t>
            </a:r>
            <a:r>
              <a:rPr lang="en-US" sz="2400" i="1" dirty="0" smtClean="0">
                <a:solidFill>
                  <a:srgbClr val="C00000"/>
                </a:solidFill>
              </a:rPr>
              <a:t> </a:t>
            </a:r>
            <a:r>
              <a:rPr lang="en-US" sz="2400" i="1" dirty="0" err="1" smtClean="0">
                <a:solidFill>
                  <a:srgbClr val="C00000"/>
                </a:solidFill>
              </a:rPr>
              <a:t>Việt</a:t>
            </a:r>
            <a:r>
              <a:rPr lang="en-US" sz="2400" i="1" dirty="0" smtClean="0">
                <a:solidFill>
                  <a:srgbClr val="C00000"/>
                </a:solidFill>
              </a:rPr>
              <a:t> Nam </a:t>
            </a:r>
            <a:r>
              <a:rPr lang="en-US" sz="2400" i="1" dirty="0" err="1" smtClean="0">
                <a:solidFill>
                  <a:srgbClr val="C00000"/>
                </a:solidFill>
              </a:rPr>
              <a:t>thực</a:t>
            </a:r>
            <a:r>
              <a:rPr lang="en-US" sz="2400" i="1" dirty="0" smtClean="0">
                <a:solidFill>
                  <a:srgbClr val="C00000"/>
                </a:solidFill>
              </a:rPr>
              <a:t> </a:t>
            </a:r>
            <a:r>
              <a:rPr lang="en-US" sz="2400" i="1" dirty="0" err="1" smtClean="0">
                <a:solidFill>
                  <a:srgbClr val="C00000"/>
                </a:solidFill>
              </a:rPr>
              <a:t>hiện</a:t>
            </a:r>
            <a:r>
              <a:rPr lang="en-US" sz="2400" i="1" dirty="0" smtClean="0">
                <a:solidFill>
                  <a:srgbClr val="C00000"/>
                </a:solidFill>
              </a:rPr>
              <a:t> </a:t>
            </a:r>
            <a:r>
              <a:rPr lang="en-US" sz="2400" i="1" dirty="0" err="1" smtClean="0">
                <a:solidFill>
                  <a:srgbClr val="C00000"/>
                </a:solidFill>
              </a:rPr>
              <a:t>công</a:t>
            </a:r>
            <a:r>
              <a:rPr lang="en-US" sz="2400" i="1" dirty="0" smtClean="0">
                <a:solidFill>
                  <a:srgbClr val="C00000"/>
                </a:solidFill>
              </a:rPr>
              <a:t> </a:t>
            </a:r>
            <a:r>
              <a:rPr lang="en-US" sz="2400" i="1" dirty="0" err="1" smtClean="0">
                <a:solidFill>
                  <a:srgbClr val="C00000"/>
                </a:solidFill>
              </a:rPr>
              <a:t>tác</a:t>
            </a:r>
            <a:r>
              <a:rPr lang="en-US" sz="2400" i="1" dirty="0" smtClean="0">
                <a:solidFill>
                  <a:srgbClr val="C00000"/>
                </a:solidFill>
              </a:rPr>
              <a:t> </a:t>
            </a:r>
            <a:r>
              <a:rPr lang="en-US" sz="2400" i="1" dirty="0" err="1" smtClean="0">
                <a:solidFill>
                  <a:srgbClr val="C00000"/>
                </a:solidFill>
              </a:rPr>
              <a:t>phòng</a:t>
            </a:r>
            <a:r>
              <a:rPr lang="en-US" sz="2400" i="1" dirty="0" smtClean="0">
                <a:solidFill>
                  <a:srgbClr val="C00000"/>
                </a:solidFill>
              </a:rPr>
              <a:t>, </a:t>
            </a:r>
            <a:r>
              <a:rPr lang="en-US" sz="2400" i="1" dirty="0" err="1" smtClean="0">
                <a:solidFill>
                  <a:srgbClr val="C00000"/>
                </a:solidFill>
              </a:rPr>
              <a:t>chống</a:t>
            </a:r>
            <a:r>
              <a:rPr lang="en-US" sz="2400" i="1" dirty="0" smtClean="0">
                <a:solidFill>
                  <a:srgbClr val="C00000"/>
                </a:solidFill>
              </a:rPr>
              <a:t> </a:t>
            </a:r>
            <a:r>
              <a:rPr lang="en-US" sz="2400" i="1" dirty="0" err="1" smtClean="0">
                <a:solidFill>
                  <a:srgbClr val="C00000"/>
                </a:solidFill>
              </a:rPr>
              <a:t>tham</a:t>
            </a:r>
            <a:r>
              <a:rPr lang="en-US" sz="2400" i="1" dirty="0" smtClean="0">
                <a:solidFill>
                  <a:srgbClr val="C00000"/>
                </a:solidFill>
              </a:rPr>
              <a:t> </a:t>
            </a:r>
            <a:r>
              <a:rPr lang="en-US" sz="2400" i="1" dirty="0" err="1" smtClean="0">
                <a:solidFill>
                  <a:srgbClr val="C00000"/>
                </a:solidFill>
              </a:rPr>
              <a:t>nhũng</a:t>
            </a:r>
            <a:r>
              <a:rPr lang="en-US" sz="2400" i="1" dirty="0" smtClean="0">
                <a:solidFill>
                  <a:srgbClr val="C00000"/>
                </a:solidFill>
              </a:rPr>
              <a:t>, </a:t>
            </a:r>
            <a:r>
              <a:rPr lang="en-US" sz="2400" i="1" dirty="0" err="1" smtClean="0">
                <a:solidFill>
                  <a:srgbClr val="C00000"/>
                </a:solidFill>
              </a:rPr>
              <a:t>lãng</a:t>
            </a:r>
            <a:r>
              <a:rPr lang="en-US" sz="2400" i="1" dirty="0" smtClean="0">
                <a:solidFill>
                  <a:srgbClr val="C00000"/>
                </a:solidFill>
              </a:rPr>
              <a:t> </a:t>
            </a:r>
            <a:r>
              <a:rPr lang="en-US" sz="2400" i="1" dirty="0" err="1" smtClean="0">
                <a:solidFill>
                  <a:srgbClr val="C00000"/>
                </a:solidFill>
              </a:rPr>
              <a:t>phí</a:t>
            </a:r>
            <a:r>
              <a:rPr lang="en-US" sz="2400" i="1" dirty="0" smtClean="0">
                <a:solidFill>
                  <a:srgbClr val="C00000"/>
                </a:solidFill>
              </a:rPr>
              <a:t> </a:t>
            </a:r>
            <a:r>
              <a:rPr lang="en-US" sz="2400" i="1" dirty="0" err="1" smtClean="0">
                <a:solidFill>
                  <a:srgbClr val="C00000"/>
                </a:solidFill>
              </a:rPr>
              <a:t>giai</a:t>
            </a:r>
            <a:r>
              <a:rPr lang="en-US" sz="2400" i="1" dirty="0" smtClean="0">
                <a:solidFill>
                  <a:srgbClr val="C00000"/>
                </a:solidFill>
              </a:rPr>
              <a:t> </a:t>
            </a:r>
            <a:r>
              <a:rPr lang="en-US" sz="2400" i="1" dirty="0" err="1" smtClean="0">
                <a:solidFill>
                  <a:srgbClr val="C00000"/>
                </a:solidFill>
              </a:rPr>
              <a:t>đoạn</a:t>
            </a:r>
            <a:r>
              <a:rPr lang="en-US" sz="2400" i="1" dirty="0" smtClean="0">
                <a:solidFill>
                  <a:srgbClr val="C00000"/>
                </a:solidFill>
              </a:rPr>
              <a:t> 2018-2020 ban </a:t>
            </a:r>
            <a:r>
              <a:rPr lang="en-US" sz="2400" i="1" dirty="0" err="1" smtClean="0">
                <a:solidFill>
                  <a:srgbClr val="C00000"/>
                </a:solidFill>
              </a:rPr>
              <a:t>hành</a:t>
            </a:r>
            <a:r>
              <a:rPr lang="en-US" sz="2400" i="1" dirty="0" smtClean="0">
                <a:solidFill>
                  <a:srgbClr val="C00000"/>
                </a:solidFill>
              </a:rPr>
              <a:t> </a:t>
            </a:r>
            <a:r>
              <a:rPr lang="en-US" sz="2400" i="1" dirty="0" err="1" smtClean="0">
                <a:solidFill>
                  <a:srgbClr val="C00000"/>
                </a:solidFill>
              </a:rPr>
              <a:t>kèm</a:t>
            </a:r>
            <a:r>
              <a:rPr lang="en-US" sz="2400" i="1" dirty="0" smtClean="0">
                <a:solidFill>
                  <a:srgbClr val="C00000"/>
                </a:solidFill>
              </a:rPr>
              <a:t> </a:t>
            </a:r>
            <a:r>
              <a:rPr lang="en-US" sz="2400" i="1" dirty="0" err="1" smtClean="0">
                <a:solidFill>
                  <a:srgbClr val="C00000"/>
                </a:solidFill>
              </a:rPr>
              <a:t>theo</a:t>
            </a:r>
            <a:r>
              <a:rPr lang="en-US" sz="2400" i="1" dirty="0" smtClean="0">
                <a:solidFill>
                  <a:srgbClr val="C00000"/>
                </a:solidFill>
              </a:rPr>
              <a:t> NQ </a:t>
            </a:r>
            <a:r>
              <a:rPr lang="en-US" sz="2400" i="1" dirty="0" err="1" smtClean="0">
                <a:solidFill>
                  <a:srgbClr val="C00000"/>
                </a:solidFill>
              </a:rPr>
              <a:t>số</a:t>
            </a:r>
            <a:r>
              <a:rPr lang="en-US" sz="2400" i="1" dirty="0" smtClean="0">
                <a:solidFill>
                  <a:srgbClr val="C00000"/>
                </a:solidFill>
              </a:rPr>
              <a:t>: 24/NQ-MTTQ-UB </a:t>
            </a:r>
            <a:r>
              <a:rPr lang="en-US" sz="2400" i="1" dirty="0" err="1" smtClean="0">
                <a:solidFill>
                  <a:srgbClr val="C00000"/>
                </a:solidFill>
              </a:rPr>
              <a:t>ngày</a:t>
            </a:r>
            <a:r>
              <a:rPr lang="en-US" sz="2400" i="1" dirty="0" smtClean="0">
                <a:solidFill>
                  <a:srgbClr val="C00000"/>
                </a:solidFill>
              </a:rPr>
              <a:t> 22/01/2018 </a:t>
            </a:r>
            <a:r>
              <a:rPr lang="en-US" sz="2400" i="1" dirty="0" err="1" smtClean="0">
                <a:solidFill>
                  <a:srgbClr val="C00000"/>
                </a:solidFill>
              </a:rPr>
              <a:t>của</a:t>
            </a:r>
            <a:r>
              <a:rPr lang="en-US" sz="2400" i="1" dirty="0" smtClean="0">
                <a:solidFill>
                  <a:srgbClr val="C00000"/>
                </a:solidFill>
              </a:rPr>
              <a:t> </a:t>
            </a:r>
            <a:r>
              <a:rPr lang="en-US" sz="2400" i="1" dirty="0" err="1" smtClean="0">
                <a:solidFill>
                  <a:srgbClr val="C00000"/>
                </a:solidFill>
              </a:rPr>
              <a:t>Ủy</a:t>
            </a:r>
            <a:r>
              <a:rPr lang="en-US" sz="2400" i="1" dirty="0" smtClean="0">
                <a:solidFill>
                  <a:srgbClr val="C00000"/>
                </a:solidFill>
              </a:rPr>
              <a:t> ban </a:t>
            </a:r>
            <a:r>
              <a:rPr lang="en-US" sz="2400" i="1" dirty="0" err="1" smtClean="0">
                <a:solidFill>
                  <a:srgbClr val="C00000"/>
                </a:solidFill>
              </a:rPr>
              <a:t>Trung</a:t>
            </a:r>
            <a:r>
              <a:rPr lang="en-US" sz="2400" i="1" dirty="0" smtClean="0">
                <a:solidFill>
                  <a:srgbClr val="C00000"/>
                </a:solidFill>
              </a:rPr>
              <a:t> </a:t>
            </a:r>
            <a:r>
              <a:rPr lang="en-US" sz="2400" i="1" dirty="0" err="1" smtClean="0">
                <a:solidFill>
                  <a:srgbClr val="C00000"/>
                </a:solidFill>
              </a:rPr>
              <a:t>ương</a:t>
            </a:r>
            <a:r>
              <a:rPr lang="en-US" sz="2400" i="1" dirty="0" smtClean="0">
                <a:solidFill>
                  <a:srgbClr val="C00000"/>
                </a:solidFill>
              </a:rPr>
              <a:t> </a:t>
            </a:r>
            <a:r>
              <a:rPr lang="en-US" sz="2400" i="1" dirty="0" err="1" smtClean="0">
                <a:solidFill>
                  <a:srgbClr val="C00000"/>
                </a:solidFill>
              </a:rPr>
              <a:t>Mặt</a:t>
            </a:r>
            <a:r>
              <a:rPr lang="en-US" sz="2400" i="1" dirty="0" smtClean="0">
                <a:solidFill>
                  <a:srgbClr val="C00000"/>
                </a:solidFill>
              </a:rPr>
              <a:t> </a:t>
            </a:r>
            <a:r>
              <a:rPr lang="en-US" sz="2400" i="1" dirty="0" err="1" smtClean="0">
                <a:solidFill>
                  <a:srgbClr val="C00000"/>
                </a:solidFill>
              </a:rPr>
              <a:t>trận</a:t>
            </a:r>
            <a:r>
              <a:rPr lang="en-US" sz="2400" i="1" dirty="0" smtClean="0">
                <a:solidFill>
                  <a:srgbClr val="C00000"/>
                </a:solidFill>
              </a:rPr>
              <a:t> </a:t>
            </a:r>
            <a:r>
              <a:rPr lang="en-US" sz="2400" i="1" dirty="0" err="1" smtClean="0">
                <a:solidFill>
                  <a:srgbClr val="C00000"/>
                </a:solidFill>
              </a:rPr>
              <a:t>Tổ</a:t>
            </a:r>
            <a:r>
              <a:rPr lang="en-US" sz="2400" i="1" dirty="0" smtClean="0">
                <a:solidFill>
                  <a:srgbClr val="C00000"/>
                </a:solidFill>
              </a:rPr>
              <a:t> </a:t>
            </a:r>
            <a:r>
              <a:rPr lang="en-US" sz="2400" i="1" dirty="0" err="1" smtClean="0">
                <a:solidFill>
                  <a:srgbClr val="C00000"/>
                </a:solidFill>
              </a:rPr>
              <a:t>quốc</a:t>
            </a:r>
            <a:r>
              <a:rPr lang="en-US" sz="2400" i="1" dirty="0" smtClean="0">
                <a:solidFill>
                  <a:srgbClr val="C00000"/>
                </a:solidFill>
              </a:rPr>
              <a:t> </a:t>
            </a:r>
            <a:r>
              <a:rPr lang="en-US" sz="2400" i="1" dirty="0" err="1" smtClean="0">
                <a:solidFill>
                  <a:srgbClr val="C00000"/>
                </a:solidFill>
              </a:rPr>
              <a:t>Việt</a:t>
            </a:r>
            <a:r>
              <a:rPr lang="en-US" sz="2400" i="1" dirty="0" smtClean="0">
                <a:solidFill>
                  <a:srgbClr val="C00000"/>
                </a:solidFill>
              </a:rPr>
              <a:t> Nam.</a:t>
            </a:r>
          </a:p>
          <a:p>
            <a:pPr algn="just">
              <a:buNone/>
            </a:pPr>
            <a:r>
              <a:rPr lang="en-US" sz="2400" i="1" dirty="0" smtClean="0">
                <a:solidFill>
                  <a:srgbClr val="C00000"/>
                </a:solidFill>
              </a:rPr>
              <a:t>2. </a:t>
            </a:r>
            <a:r>
              <a:rPr lang="en-US" sz="2400" i="1" dirty="0" err="1" smtClean="0">
                <a:solidFill>
                  <a:srgbClr val="C00000"/>
                </a:solidFill>
              </a:rPr>
              <a:t>Kế</a:t>
            </a:r>
            <a:r>
              <a:rPr lang="en-US" sz="2400" i="1" dirty="0" smtClean="0">
                <a:solidFill>
                  <a:srgbClr val="C00000"/>
                </a:solidFill>
              </a:rPr>
              <a:t> </a:t>
            </a:r>
            <a:r>
              <a:rPr lang="en-US" sz="2400" i="1" dirty="0" err="1" smtClean="0">
                <a:solidFill>
                  <a:srgbClr val="C00000"/>
                </a:solidFill>
              </a:rPr>
              <a:t>hoạch</a:t>
            </a:r>
            <a:r>
              <a:rPr lang="en-US" sz="2400" i="1" dirty="0" smtClean="0">
                <a:solidFill>
                  <a:srgbClr val="C00000"/>
                </a:solidFill>
              </a:rPr>
              <a:t> </a:t>
            </a:r>
            <a:r>
              <a:rPr lang="en-US" sz="2400" i="1" dirty="0" err="1" smtClean="0">
                <a:solidFill>
                  <a:srgbClr val="C00000"/>
                </a:solidFill>
              </a:rPr>
              <a:t>số</a:t>
            </a:r>
            <a:r>
              <a:rPr lang="en-US" sz="2400" i="1" dirty="0" smtClean="0">
                <a:solidFill>
                  <a:srgbClr val="C00000"/>
                </a:solidFill>
              </a:rPr>
              <a:t>: 484/KH-MTTW-BTT </a:t>
            </a:r>
            <a:r>
              <a:rPr lang="en-US" sz="2400" i="1" dirty="0" err="1" smtClean="0">
                <a:solidFill>
                  <a:srgbClr val="C00000"/>
                </a:solidFill>
              </a:rPr>
              <a:t>ngày</a:t>
            </a:r>
            <a:r>
              <a:rPr lang="en-US" sz="2400" i="1" dirty="0" smtClean="0">
                <a:solidFill>
                  <a:srgbClr val="C00000"/>
                </a:solidFill>
              </a:rPr>
              <a:t> 31/1/2018 </a:t>
            </a:r>
            <a:r>
              <a:rPr lang="en-US" sz="2400" i="1" dirty="0" err="1" smtClean="0">
                <a:solidFill>
                  <a:srgbClr val="C00000"/>
                </a:solidFill>
              </a:rPr>
              <a:t>của</a:t>
            </a:r>
            <a:r>
              <a:rPr lang="en-US" sz="2400" i="1" dirty="0" smtClean="0">
                <a:solidFill>
                  <a:srgbClr val="C00000"/>
                </a:solidFill>
              </a:rPr>
              <a:t> Ban </a:t>
            </a:r>
            <a:r>
              <a:rPr lang="en-US" sz="2400" i="1" dirty="0" err="1" smtClean="0">
                <a:solidFill>
                  <a:srgbClr val="C00000"/>
                </a:solidFill>
              </a:rPr>
              <a:t>Thường</a:t>
            </a:r>
            <a:r>
              <a:rPr lang="en-US" sz="2400" i="1" dirty="0" smtClean="0">
                <a:solidFill>
                  <a:srgbClr val="C00000"/>
                </a:solidFill>
              </a:rPr>
              <a:t> </a:t>
            </a:r>
            <a:r>
              <a:rPr lang="en-US" sz="2400" i="1" dirty="0" err="1" smtClean="0">
                <a:solidFill>
                  <a:srgbClr val="C00000"/>
                </a:solidFill>
              </a:rPr>
              <a:t>trực</a:t>
            </a:r>
            <a:r>
              <a:rPr lang="en-US" sz="2400" i="1" dirty="0" smtClean="0">
                <a:solidFill>
                  <a:srgbClr val="C00000"/>
                </a:solidFill>
              </a:rPr>
              <a:t> </a:t>
            </a:r>
            <a:r>
              <a:rPr lang="en-US" sz="2400" i="1" dirty="0" err="1" smtClean="0">
                <a:solidFill>
                  <a:srgbClr val="C00000"/>
                </a:solidFill>
              </a:rPr>
              <a:t>Ủy</a:t>
            </a:r>
            <a:r>
              <a:rPr lang="en-US" sz="2400" i="1" dirty="0" smtClean="0">
                <a:solidFill>
                  <a:srgbClr val="C00000"/>
                </a:solidFill>
              </a:rPr>
              <a:t> ban </a:t>
            </a:r>
            <a:r>
              <a:rPr lang="en-US" sz="2400" i="1" dirty="0" err="1" smtClean="0">
                <a:solidFill>
                  <a:srgbClr val="C00000"/>
                </a:solidFill>
              </a:rPr>
              <a:t>Trung</a:t>
            </a:r>
            <a:r>
              <a:rPr lang="en-US" sz="2400" i="1" dirty="0" smtClean="0">
                <a:solidFill>
                  <a:srgbClr val="C00000"/>
                </a:solidFill>
              </a:rPr>
              <a:t> </a:t>
            </a:r>
            <a:r>
              <a:rPr lang="en-US" sz="2400" i="1" dirty="0" err="1" smtClean="0">
                <a:solidFill>
                  <a:srgbClr val="C00000"/>
                </a:solidFill>
              </a:rPr>
              <a:t>ương</a:t>
            </a:r>
            <a:r>
              <a:rPr lang="en-US" sz="2400" i="1" dirty="0" smtClean="0">
                <a:solidFill>
                  <a:srgbClr val="C00000"/>
                </a:solidFill>
              </a:rPr>
              <a:t> MTTQ </a:t>
            </a:r>
            <a:r>
              <a:rPr lang="en-US" sz="2400" i="1" dirty="0" err="1" smtClean="0">
                <a:solidFill>
                  <a:srgbClr val="C00000"/>
                </a:solidFill>
              </a:rPr>
              <a:t>Việt</a:t>
            </a:r>
            <a:r>
              <a:rPr lang="en-US" sz="2400" i="1" dirty="0" smtClean="0">
                <a:solidFill>
                  <a:srgbClr val="C00000"/>
                </a:solidFill>
              </a:rPr>
              <a:t> Nam ban </a:t>
            </a:r>
            <a:r>
              <a:rPr lang="en-US" sz="2400" i="1" dirty="0" err="1" smtClean="0">
                <a:solidFill>
                  <a:srgbClr val="C00000"/>
                </a:solidFill>
              </a:rPr>
              <a:t>hành</a:t>
            </a:r>
            <a:r>
              <a:rPr lang="en-US" sz="2400" i="1" dirty="0" smtClean="0">
                <a:solidFill>
                  <a:srgbClr val="C00000"/>
                </a:solidFill>
              </a:rPr>
              <a:t> </a:t>
            </a:r>
            <a:r>
              <a:rPr lang="en-US" sz="2400" i="1" dirty="0" err="1" smtClean="0">
                <a:solidFill>
                  <a:srgbClr val="C00000"/>
                </a:solidFill>
              </a:rPr>
              <a:t>Kế</a:t>
            </a:r>
            <a:r>
              <a:rPr lang="en-US" sz="2400" i="1" dirty="0" smtClean="0">
                <a:solidFill>
                  <a:srgbClr val="C00000"/>
                </a:solidFill>
              </a:rPr>
              <a:t> </a:t>
            </a:r>
            <a:r>
              <a:rPr lang="en-US" sz="2400" i="1" dirty="0" err="1" smtClean="0">
                <a:solidFill>
                  <a:srgbClr val="C00000"/>
                </a:solidFill>
              </a:rPr>
              <a:t>hoạch</a:t>
            </a:r>
            <a:r>
              <a:rPr lang="en-US" sz="2400" i="1" dirty="0" smtClean="0">
                <a:solidFill>
                  <a:srgbClr val="C00000"/>
                </a:solidFill>
              </a:rPr>
              <a:t> </a:t>
            </a:r>
            <a:r>
              <a:rPr lang="en-US" sz="2400" i="1" dirty="0" err="1" smtClean="0">
                <a:solidFill>
                  <a:srgbClr val="C00000"/>
                </a:solidFill>
              </a:rPr>
              <a:t>giám</a:t>
            </a:r>
            <a:r>
              <a:rPr lang="en-US" sz="2400" i="1" dirty="0" smtClean="0">
                <a:solidFill>
                  <a:srgbClr val="C00000"/>
                </a:solidFill>
              </a:rPr>
              <a:t> </a:t>
            </a:r>
            <a:r>
              <a:rPr lang="en-US" sz="2400" i="1" dirty="0" err="1" smtClean="0">
                <a:solidFill>
                  <a:srgbClr val="C00000"/>
                </a:solidFill>
              </a:rPr>
              <a:t>sát</a:t>
            </a:r>
            <a:r>
              <a:rPr lang="en-US" sz="2400" i="1" dirty="0" smtClean="0">
                <a:solidFill>
                  <a:srgbClr val="C00000"/>
                </a:solidFill>
              </a:rPr>
              <a:t>, </a:t>
            </a:r>
            <a:r>
              <a:rPr lang="en-US" sz="2400" i="1" dirty="0" err="1" smtClean="0">
                <a:solidFill>
                  <a:srgbClr val="C00000"/>
                </a:solidFill>
              </a:rPr>
              <a:t>phản</a:t>
            </a:r>
            <a:r>
              <a:rPr lang="en-US" sz="2400" i="1" dirty="0" smtClean="0">
                <a:solidFill>
                  <a:srgbClr val="C00000"/>
                </a:solidFill>
              </a:rPr>
              <a:t> </a:t>
            </a:r>
            <a:r>
              <a:rPr lang="en-US" sz="2400" i="1" dirty="0" err="1" smtClean="0">
                <a:solidFill>
                  <a:srgbClr val="C00000"/>
                </a:solidFill>
              </a:rPr>
              <a:t>biện</a:t>
            </a:r>
            <a:r>
              <a:rPr lang="en-US" sz="2400" i="1" dirty="0" smtClean="0">
                <a:solidFill>
                  <a:srgbClr val="C00000"/>
                </a:solidFill>
              </a:rPr>
              <a:t> </a:t>
            </a:r>
            <a:r>
              <a:rPr lang="en-US" sz="2400" i="1" dirty="0" err="1" smtClean="0">
                <a:solidFill>
                  <a:srgbClr val="C00000"/>
                </a:solidFill>
              </a:rPr>
              <a:t>xã</a:t>
            </a:r>
            <a:r>
              <a:rPr lang="en-US" sz="2400" i="1" dirty="0" smtClean="0">
                <a:solidFill>
                  <a:srgbClr val="C00000"/>
                </a:solidFill>
              </a:rPr>
              <a:t> </a:t>
            </a:r>
            <a:r>
              <a:rPr lang="en-US" sz="2400" i="1" dirty="0" err="1" smtClean="0">
                <a:solidFill>
                  <a:srgbClr val="C00000"/>
                </a:solidFill>
              </a:rPr>
              <a:t>hội</a:t>
            </a:r>
            <a:r>
              <a:rPr lang="en-US" sz="2400" i="1" dirty="0" smtClean="0">
                <a:solidFill>
                  <a:srgbClr val="C00000"/>
                </a:solidFill>
              </a:rPr>
              <a:t> </a:t>
            </a:r>
            <a:r>
              <a:rPr lang="en-US" sz="2400" i="1" dirty="0" err="1" smtClean="0">
                <a:solidFill>
                  <a:srgbClr val="C00000"/>
                </a:solidFill>
              </a:rPr>
              <a:t>của</a:t>
            </a:r>
            <a:r>
              <a:rPr lang="en-US" sz="2400" i="1" dirty="0" smtClean="0">
                <a:solidFill>
                  <a:srgbClr val="C00000"/>
                </a:solidFill>
              </a:rPr>
              <a:t> </a:t>
            </a:r>
            <a:r>
              <a:rPr lang="en-US" sz="2400" i="1" dirty="0" err="1" smtClean="0">
                <a:solidFill>
                  <a:srgbClr val="C00000"/>
                </a:solidFill>
              </a:rPr>
              <a:t>Ủy</a:t>
            </a:r>
            <a:r>
              <a:rPr lang="en-US" sz="2400" i="1" dirty="0" smtClean="0">
                <a:solidFill>
                  <a:srgbClr val="C00000"/>
                </a:solidFill>
              </a:rPr>
              <a:t> ban </a:t>
            </a:r>
            <a:r>
              <a:rPr lang="en-US" sz="2400" i="1" dirty="0" err="1" smtClean="0">
                <a:solidFill>
                  <a:srgbClr val="C00000"/>
                </a:solidFill>
              </a:rPr>
              <a:t>Trung</a:t>
            </a:r>
            <a:r>
              <a:rPr lang="en-US" sz="2400" i="1" dirty="0" smtClean="0">
                <a:solidFill>
                  <a:srgbClr val="C00000"/>
                </a:solidFill>
              </a:rPr>
              <a:t> </a:t>
            </a:r>
            <a:r>
              <a:rPr lang="en-US" sz="2400" i="1" dirty="0" err="1" smtClean="0">
                <a:solidFill>
                  <a:srgbClr val="C00000"/>
                </a:solidFill>
              </a:rPr>
              <a:t>ương</a:t>
            </a:r>
            <a:r>
              <a:rPr lang="en-US" sz="2400" i="1" dirty="0" smtClean="0">
                <a:solidFill>
                  <a:srgbClr val="C00000"/>
                </a:solidFill>
              </a:rPr>
              <a:t> </a:t>
            </a:r>
            <a:r>
              <a:rPr lang="en-US" sz="2400" i="1" dirty="0" err="1" smtClean="0">
                <a:solidFill>
                  <a:srgbClr val="C00000"/>
                </a:solidFill>
              </a:rPr>
              <a:t>Mặt</a:t>
            </a:r>
            <a:r>
              <a:rPr lang="en-US" sz="2400" i="1" dirty="0" smtClean="0">
                <a:solidFill>
                  <a:srgbClr val="C00000"/>
                </a:solidFill>
              </a:rPr>
              <a:t> </a:t>
            </a:r>
            <a:r>
              <a:rPr lang="en-US" sz="2400" i="1" dirty="0" err="1" smtClean="0">
                <a:solidFill>
                  <a:srgbClr val="C00000"/>
                </a:solidFill>
              </a:rPr>
              <a:t>Trận</a:t>
            </a:r>
            <a:r>
              <a:rPr lang="en-US" sz="2400" i="1" dirty="0" smtClean="0">
                <a:solidFill>
                  <a:srgbClr val="C00000"/>
                </a:solidFill>
              </a:rPr>
              <a:t> </a:t>
            </a:r>
            <a:r>
              <a:rPr lang="en-US" sz="2400" i="1" dirty="0" err="1" smtClean="0">
                <a:solidFill>
                  <a:srgbClr val="C00000"/>
                </a:solidFill>
              </a:rPr>
              <a:t>Tổ</a:t>
            </a:r>
            <a:r>
              <a:rPr lang="en-US" sz="2400" i="1" dirty="0" smtClean="0">
                <a:solidFill>
                  <a:srgbClr val="C00000"/>
                </a:solidFill>
              </a:rPr>
              <a:t> </a:t>
            </a:r>
            <a:r>
              <a:rPr lang="en-US" sz="2400" i="1" dirty="0" err="1" smtClean="0">
                <a:solidFill>
                  <a:srgbClr val="C00000"/>
                </a:solidFill>
              </a:rPr>
              <a:t>quốc</a:t>
            </a:r>
            <a:r>
              <a:rPr lang="en-US" sz="2400" i="1" dirty="0" smtClean="0">
                <a:solidFill>
                  <a:srgbClr val="C00000"/>
                </a:solidFill>
              </a:rPr>
              <a:t> </a:t>
            </a:r>
            <a:r>
              <a:rPr lang="en-US" sz="2400" i="1" dirty="0" err="1" smtClean="0">
                <a:solidFill>
                  <a:srgbClr val="C00000"/>
                </a:solidFill>
              </a:rPr>
              <a:t>Việt</a:t>
            </a:r>
            <a:r>
              <a:rPr lang="en-US" sz="2400" i="1" dirty="0" smtClean="0">
                <a:solidFill>
                  <a:srgbClr val="C00000"/>
                </a:solidFill>
              </a:rPr>
              <a:t> Nam </a:t>
            </a:r>
            <a:r>
              <a:rPr lang="en-US" sz="2400" i="1" dirty="0" err="1" smtClean="0">
                <a:solidFill>
                  <a:srgbClr val="C00000"/>
                </a:solidFill>
              </a:rPr>
              <a:t>năm</a:t>
            </a:r>
            <a:r>
              <a:rPr lang="en-US" sz="2400" i="1" dirty="0" smtClean="0">
                <a:solidFill>
                  <a:srgbClr val="C00000"/>
                </a:solidFill>
              </a:rPr>
              <a:t> 2018.</a:t>
            </a:r>
          </a:p>
          <a:p>
            <a:pPr algn="just">
              <a:buNone/>
            </a:pPr>
            <a:r>
              <a:rPr lang="en-US" sz="2400" i="1" dirty="0" smtClean="0">
                <a:solidFill>
                  <a:srgbClr val="C00000"/>
                </a:solidFill>
              </a:rPr>
              <a:t>3</a:t>
            </a:r>
            <a:r>
              <a:rPr lang="en-US" sz="2400" i="1" dirty="0" smtClean="0">
                <a:solidFill>
                  <a:srgbClr val="C00000"/>
                </a:solidFill>
              </a:rPr>
              <a:t>. </a:t>
            </a:r>
            <a:r>
              <a:rPr lang="en-US" sz="2400" i="1" dirty="0" err="1" smtClean="0">
                <a:solidFill>
                  <a:srgbClr val="C00000"/>
                </a:solidFill>
              </a:rPr>
              <a:t>Hướng</a:t>
            </a:r>
            <a:r>
              <a:rPr lang="en-US" sz="2400" i="1" dirty="0" smtClean="0">
                <a:solidFill>
                  <a:srgbClr val="C00000"/>
                </a:solidFill>
              </a:rPr>
              <a:t> </a:t>
            </a:r>
            <a:r>
              <a:rPr lang="en-US" sz="2400" i="1" dirty="0" err="1" smtClean="0">
                <a:solidFill>
                  <a:srgbClr val="C00000"/>
                </a:solidFill>
              </a:rPr>
              <a:t>dẫn</a:t>
            </a:r>
            <a:r>
              <a:rPr lang="en-US" sz="2400" i="1" dirty="0" smtClean="0">
                <a:solidFill>
                  <a:srgbClr val="C00000"/>
                </a:solidFill>
              </a:rPr>
              <a:t> số:101/HD-MTTW-</a:t>
            </a:r>
            <a:r>
              <a:rPr lang="en-US" sz="2400" i="1" dirty="0" err="1" smtClean="0">
                <a:solidFill>
                  <a:srgbClr val="C00000"/>
                </a:solidFill>
              </a:rPr>
              <a:t>BTT,ngày</a:t>
            </a:r>
            <a:r>
              <a:rPr lang="en-US" sz="2400" i="1" dirty="0" smtClean="0">
                <a:solidFill>
                  <a:srgbClr val="C00000"/>
                </a:solidFill>
              </a:rPr>
              <a:t> 02/02/2018 </a:t>
            </a:r>
            <a:r>
              <a:rPr lang="en-US" sz="2400" i="1" dirty="0" err="1" smtClean="0">
                <a:solidFill>
                  <a:srgbClr val="C00000"/>
                </a:solidFill>
              </a:rPr>
              <a:t>của</a:t>
            </a:r>
            <a:r>
              <a:rPr lang="en-US" sz="2400" i="1" dirty="0" smtClean="0">
                <a:solidFill>
                  <a:srgbClr val="C00000"/>
                </a:solidFill>
              </a:rPr>
              <a:t> Ban </a:t>
            </a:r>
            <a:r>
              <a:rPr lang="en-US" sz="2400" i="1" dirty="0" err="1" smtClean="0">
                <a:solidFill>
                  <a:srgbClr val="C00000"/>
                </a:solidFill>
              </a:rPr>
              <a:t>Thường</a:t>
            </a:r>
            <a:r>
              <a:rPr lang="en-US" sz="2400" i="1" dirty="0" smtClean="0">
                <a:solidFill>
                  <a:srgbClr val="C00000"/>
                </a:solidFill>
              </a:rPr>
              <a:t> </a:t>
            </a:r>
            <a:r>
              <a:rPr lang="en-US" sz="2400" i="1" dirty="0" err="1" smtClean="0">
                <a:solidFill>
                  <a:srgbClr val="C00000"/>
                </a:solidFill>
              </a:rPr>
              <a:t>trực</a:t>
            </a:r>
            <a:r>
              <a:rPr lang="en-US" sz="2400" i="1" dirty="0" smtClean="0">
                <a:solidFill>
                  <a:srgbClr val="C00000"/>
                </a:solidFill>
              </a:rPr>
              <a:t> </a:t>
            </a:r>
            <a:r>
              <a:rPr lang="en-US" sz="2400" i="1" dirty="0" err="1" smtClean="0">
                <a:solidFill>
                  <a:srgbClr val="C00000"/>
                </a:solidFill>
              </a:rPr>
              <a:t>Ủy</a:t>
            </a:r>
            <a:r>
              <a:rPr lang="en-US" sz="2400" i="1" dirty="0" smtClean="0">
                <a:solidFill>
                  <a:srgbClr val="C00000"/>
                </a:solidFill>
              </a:rPr>
              <a:t> ban </a:t>
            </a:r>
            <a:r>
              <a:rPr lang="en-US" sz="2400" i="1" dirty="0" err="1" smtClean="0">
                <a:solidFill>
                  <a:srgbClr val="C00000"/>
                </a:solidFill>
              </a:rPr>
              <a:t>Trung</a:t>
            </a:r>
            <a:r>
              <a:rPr lang="en-US" sz="2400" i="1" dirty="0" smtClean="0">
                <a:solidFill>
                  <a:srgbClr val="C00000"/>
                </a:solidFill>
              </a:rPr>
              <a:t> </a:t>
            </a:r>
            <a:r>
              <a:rPr lang="en-US" sz="2400" i="1" dirty="0" err="1" smtClean="0">
                <a:solidFill>
                  <a:srgbClr val="C00000"/>
                </a:solidFill>
              </a:rPr>
              <a:t>ương</a:t>
            </a:r>
            <a:r>
              <a:rPr lang="en-US" sz="2400" i="1" dirty="0" smtClean="0">
                <a:solidFill>
                  <a:srgbClr val="C00000"/>
                </a:solidFill>
              </a:rPr>
              <a:t> </a:t>
            </a:r>
            <a:r>
              <a:rPr lang="en-US" sz="2400" i="1" dirty="0" err="1" smtClean="0">
                <a:solidFill>
                  <a:srgbClr val="C00000"/>
                </a:solidFill>
              </a:rPr>
              <a:t>Mặt</a:t>
            </a:r>
            <a:r>
              <a:rPr lang="en-US" sz="2400" i="1" dirty="0" smtClean="0">
                <a:solidFill>
                  <a:srgbClr val="C00000"/>
                </a:solidFill>
              </a:rPr>
              <a:t> </a:t>
            </a:r>
            <a:r>
              <a:rPr lang="en-US" sz="2400" i="1" dirty="0" err="1" smtClean="0">
                <a:solidFill>
                  <a:srgbClr val="C00000"/>
                </a:solidFill>
              </a:rPr>
              <a:t>trận</a:t>
            </a:r>
            <a:r>
              <a:rPr lang="en-US" sz="2400" i="1" dirty="0" smtClean="0">
                <a:solidFill>
                  <a:srgbClr val="C00000"/>
                </a:solidFill>
              </a:rPr>
              <a:t> </a:t>
            </a:r>
            <a:r>
              <a:rPr lang="en-US" sz="2400" i="1" dirty="0" err="1" smtClean="0">
                <a:solidFill>
                  <a:srgbClr val="C00000"/>
                </a:solidFill>
              </a:rPr>
              <a:t>Tổ</a:t>
            </a:r>
            <a:r>
              <a:rPr lang="en-US" sz="2400" i="1" dirty="0" smtClean="0">
                <a:solidFill>
                  <a:srgbClr val="C00000"/>
                </a:solidFill>
              </a:rPr>
              <a:t> </a:t>
            </a:r>
            <a:r>
              <a:rPr lang="en-US" sz="2400" i="1" dirty="0" err="1" smtClean="0">
                <a:solidFill>
                  <a:srgbClr val="C00000"/>
                </a:solidFill>
              </a:rPr>
              <a:t>quốc</a:t>
            </a:r>
            <a:r>
              <a:rPr lang="en-US" sz="2400" i="1" dirty="0" smtClean="0">
                <a:solidFill>
                  <a:srgbClr val="C00000"/>
                </a:solidFill>
              </a:rPr>
              <a:t> </a:t>
            </a:r>
            <a:r>
              <a:rPr lang="en-US" sz="2400" i="1" dirty="0" err="1" smtClean="0">
                <a:solidFill>
                  <a:srgbClr val="C00000"/>
                </a:solidFill>
              </a:rPr>
              <a:t>Việt</a:t>
            </a:r>
            <a:r>
              <a:rPr lang="en-US" sz="2400" i="1" dirty="0" smtClean="0">
                <a:solidFill>
                  <a:srgbClr val="C00000"/>
                </a:solidFill>
              </a:rPr>
              <a:t> Nam </a:t>
            </a:r>
            <a:r>
              <a:rPr lang="en-US" sz="2400" i="1" dirty="0" err="1" smtClean="0">
                <a:solidFill>
                  <a:srgbClr val="C00000"/>
                </a:solidFill>
              </a:rPr>
              <a:t>hướng</a:t>
            </a:r>
            <a:r>
              <a:rPr lang="en-US" sz="2400" i="1" dirty="0" smtClean="0">
                <a:solidFill>
                  <a:srgbClr val="C00000"/>
                </a:solidFill>
              </a:rPr>
              <a:t> </a:t>
            </a:r>
            <a:r>
              <a:rPr lang="en-US" sz="2400" i="1" dirty="0" err="1" smtClean="0">
                <a:solidFill>
                  <a:srgbClr val="C00000"/>
                </a:solidFill>
              </a:rPr>
              <a:t>dẫn</a:t>
            </a:r>
            <a:r>
              <a:rPr lang="en-US" sz="2400" i="1" dirty="0" smtClean="0">
                <a:solidFill>
                  <a:srgbClr val="C00000"/>
                </a:solidFill>
              </a:rPr>
              <a:t> </a:t>
            </a:r>
            <a:r>
              <a:rPr lang="en-US" sz="2400" i="1" dirty="0" err="1" smtClean="0">
                <a:solidFill>
                  <a:srgbClr val="C00000"/>
                </a:solidFill>
              </a:rPr>
              <a:t>công</a:t>
            </a:r>
            <a:r>
              <a:rPr lang="en-US" sz="2400" i="1" dirty="0" smtClean="0">
                <a:solidFill>
                  <a:srgbClr val="C00000"/>
                </a:solidFill>
              </a:rPr>
              <a:t> </a:t>
            </a:r>
            <a:r>
              <a:rPr lang="en-US" sz="2400" i="1" dirty="0" err="1" smtClean="0">
                <a:solidFill>
                  <a:srgbClr val="C00000"/>
                </a:solidFill>
              </a:rPr>
              <a:t>tác</a:t>
            </a:r>
            <a:r>
              <a:rPr lang="en-US" sz="2400" i="1" dirty="0" smtClean="0">
                <a:solidFill>
                  <a:srgbClr val="C00000"/>
                </a:solidFill>
              </a:rPr>
              <a:t> </a:t>
            </a:r>
            <a:r>
              <a:rPr lang="en-US" sz="2400" i="1" dirty="0" err="1" smtClean="0">
                <a:solidFill>
                  <a:srgbClr val="C00000"/>
                </a:solidFill>
              </a:rPr>
              <a:t>Mặt</a:t>
            </a:r>
            <a:r>
              <a:rPr lang="en-US" sz="2400" i="1" dirty="0" smtClean="0">
                <a:solidFill>
                  <a:srgbClr val="C00000"/>
                </a:solidFill>
              </a:rPr>
              <a:t> </a:t>
            </a:r>
            <a:r>
              <a:rPr lang="en-US" sz="2400" i="1" dirty="0" err="1" smtClean="0">
                <a:solidFill>
                  <a:srgbClr val="C00000"/>
                </a:solidFill>
              </a:rPr>
              <a:t>trận</a:t>
            </a:r>
            <a:r>
              <a:rPr lang="en-US" sz="2400" i="1" dirty="0" smtClean="0">
                <a:solidFill>
                  <a:srgbClr val="C00000"/>
                </a:solidFill>
              </a:rPr>
              <a:t> </a:t>
            </a:r>
            <a:r>
              <a:rPr lang="en-US" sz="2400" i="1" dirty="0" err="1" smtClean="0">
                <a:solidFill>
                  <a:srgbClr val="C00000"/>
                </a:solidFill>
              </a:rPr>
              <a:t>Tổ</a:t>
            </a:r>
            <a:r>
              <a:rPr lang="en-US" sz="2400" i="1" dirty="0" smtClean="0">
                <a:solidFill>
                  <a:srgbClr val="C00000"/>
                </a:solidFill>
              </a:rPr>
              <a:t> </a:t>
            </a:r>
            <a:r>
              <a:rPr lang="en-US" sz="2400" i="1" dirty="0" err="1" smtClean="0">
                <a:solidFill>
                  <a:srgbClr val="C00000"/>
                </a:solidFill>
              </a:rPr>
              <a:t>quốc</a:t>
            </a:r>
            <a:r>
              <a:rPr lang="en-US" sz="2400" i="1" dirty="0" smtClean="0">
                <a:solidFill>
                  <a:srgbClr val="C00000"/>
                </a:solidFill>
              </a:rPr>
              <a:t> </a:t>
            </a:r>
            <a:r>
              <a:rPr lang="en-US" sz="2400" i="1" dirty="0" err="1" smtClean="0">
                <a:solidFill>
                  <a:srgbClr val="C00000"/>
                </a:solidFill>
              </a:rPr>
              <a:t>Việt</a:t>
            </a:r>
            <a:r>
              <a:rPr lang="en-US" sz="2400" i="1" dirty="0" smtClean="0">
                <a:solidFill>
                  <a:srgbClr val="C00000"/>
                </a:solidFill>
              </a:rPr>
              <a:t> Nam </a:t>
            </a:r>
            <a:r>
              <a:rPr lang="en-US" sz="2400" i="1" dirty="0" err="1" smtClean="0">
                <a:solidFill>
                  <a:srgbClr val="C00000"/>
                </a:solidFill>
              </a:rPr>
              <a:t>tham</a:t>
            </a:r>
            <a:r>
              <a:rPr lang="en-US" sz="2400" i="1" dirty="0" smtClean="0">
                <a:solidFill>
                  <a:srgbClr val="C00000"/>
                </a:solidFill>
              </a:rPr>
              <a:t> </a:t>
            </a:r>
            <a:r>
              <a:rPr lang="en-US" sz="2400" i="1" dirty="0" err="1" smtClean="0">
                <a:solidFill>
                  <a:srgbClr val="C00000"/>
                </a:solidFill>
              </a:rPr>
              <a:t>gia</a:t>
            </a:r>
            <a:r>
              <a:rPr lang="en-US" sz="2400" i="1" dirty="0" smtClean="0">
                <a:solidFill>
                  <a:srgbClr val="C00000"/>
                </a:solidFill>
              </a:rPr>
              <a:t> </a:t>
            </a:r>
            <a:r>
              <a:rPr lang="en-US" sz="2400" i="1" dirty="0" err="1" smtClean="0">
                <a:solidFill>
                  <a:srgbClr val="C00000"/>
                </a:solidFill>
              </a:rPr>
              <a:t>xây</a:t>
            </a:r>
            <a:r>
              <a:rPr lang="en-US" sz="2400" i="1" dirty="0" smtClean="0">
                <a:solidFill>
                  <a:srgbClr val="C00000"/>
                </a:solidFill>
              </a:rPr>
              <a:t> </a:t>
            </a:r>
            <a:r>
              <a:rPr lang="en-US" sz="2400" i="1" dirty="0" err="1" smtClean="0">
                <a:solidFill>
                  <a:srgbClr val="C00000"/>
                </a:solidFill>
              </a:rPr>
              <a:t>dựng</a:t>
            </a:r>
            <a:r>
              <a:rPr lang="en-US" sz="2400" i="1" dirty="0" smtClean="0">
                <a:solidFill>
                  <a:srgbClr val="C00000"/>
                </a:solidFill>
              </a:rPr>
              <a:t> </a:t>
            </a:r>
            <a:r>
              <a:rPr lang="en-US" sz="2400" i="1" dirty="0" err="1" smtClean="0">
                <a:solidFill>
                  <a:srgbClr val="C00000"/>
                </a:solidFill>
              </a:rPr>
              <a:t>Đảng</a:t>
            </a:r>
            <a:r>
              <a:rPr lang="en-US" sz="2400" i="1" dirty="0" smtClean="0">
                <a:solidFill>
                  <a:srgbClr val="C00000"/>
                </a:solidFill>
              </a:rPr>
              <a:t>, </a:t>
            </a:r>
            <a:r>
              <a:rPr lang="en-US" sz="2400" i="1" dirty="0" err="1" smtClean="0">
                <a:solidFill>
                  <a:srgbClr val="C00000"/>
                </a:solidFill>
              </a:rPr>
              <a:t>chính</a:t>
            </a:r>
            <a:r>
              <a:rPr lang="en-US" sz="2400" i="1" dirty="0" smtClean="0">
                <a:solidFill>
                  <a:srgbClr val="C00000"/>
                </a:solidFill>
              </a:rPr>
              <a:t> </a:t>
            </a:r>
            <a:r>
              <a:rPr lang="en-US" sz="2400" i="1" dirty="0" err="1" smtClean="0">
                <a:solidFill>
                  <a:srgbClr val="C00000"/>
                </a:solidFill>
              </a:rPr>
              <a:t>quyền</a:t>
            </a:r>
            <a:r>
              <a:rPr lang="en-US" sz="2400" i="1" dirty="0" smtClean="0">
                <a:solidFill>
                  <a:srgbClr val="C00000"/>
                </a:solidFill>
              </a:rPr>
              <a:t> </a:t>
            </a:r>
            <a:r>
              <a:rPr lang="en-US" sz="2400" i="1" dirty="0" err="1" smtClean="0">
                <a:solidFill>
                  <a:srgbClr val="C00000"/>
                </a:solidFill>
              </a:rPr>
              <a:t>năm</a:t>
            </a:r>
            <a:r>
              <a:rPr lang="en-US" sz="2400" i="1" dirty="0" smtClean="0">
                <a:solidFill>
                  <a:srgbClr val="C00000"/>
                </a:solidFill>
              </a:rPr>
              <a:t> 2018.</a:t>
            </a:r>
          </a:p>
          <a:p>
            <a:pPr algn="just">
              <a:buNone/>
            </a:pPr>
            <a:r>
              <a:rPr lang="en-US" sz="2400" dirty="0" smtClean="0">
                <a:solidFill>
                  <a:srgbClr val="FF0000"/>
                </a:solidFill>
              </a:rPr>
              <a:t>4. </a:t>
            </a:r>
            <a:r>
              <a:rPr lang="en-US" sz="2400" i="1" dirty="0" err="1" smtClean="0">
                <a:solidFill>
                  <a:srgbClr val="C00000"/>
                </a:solidFill>
              </a:rPr>
              <a:t>Kế</a:t>
            </a:r>
            <a:r>
              <a:rPr lang="en-US" sz="2400" i="1" dirty="0" smtClean="0">
                <a:solidFill>
                  <a:srgbClr val="C00000"/>
                </a:solidFill>
              </a:rPr>
              <a:t> </a:t>
            </a:r>
            <a:r>
              <a:rPr lang="en-US" sz="2400" i="1" dirty="0" err="1" smtClean="0">
                <a:solidFill>
                  <a:srgbClr val="C00000"/>
                </a:solidFill>
              </a:rPr>
              <a:t>hoạch</a:t>
            </a:r>
            <a:r>
              <a:rPr lang="en-US" sz="2400" i="1" dirty="0" smtClean="0">
                <a:solidFill>
                  <a:srgbClr val="C00000"/>
                </a:solidFill>
              </a:rPr>
              <a:t> s</a:t>
            </a:r>
            <a:r>
              <a:rPr lang="nl-NL" sz="2400" i="1" dirty="0" smtClean="0">
                <a:solidFill>
                  <a:srgbClr val="C00000"/>
                </a:solidFill>
              </a:rPr>
              <a:t>ố: </a:t>
            </a:r>
            <a:r>
              <a:rPr lang="nl-NL" sz="2400" i="1" dirty="0" smtClean="0">
                <a:solidFill>
                  <a:srgbClr val="C00000"/>
                </a:solidFill>
              </a:rPr>
              <a:t>480/KH- </a:t>
            </a:r>
            <a:r>
              <a:rPr lang="nl-NL" sz="2400" i="1" dirty="0" smtClean="0">
                <a:solidFill>
                  <a:srgbClr val="C00000"/>
                </a:solidFill>
              </a:rPr>
              <a:t>MTTW- BTT, ngày  22  tháng 01 năm 2018 tuyên truyền, phổ biến pháp luật; hòa giải ở cơ sở; phối hợp đánh giá, công nhận, xây dựng xã, phường, thị trấn đạt chuẩn tiếp cận pháp luật; xây dựng và thực hiện hương ước, quy ước của Mặt trận Tổ quốc Việt Nam năm </a:t>
            </a:r>
            <a:r>
              <a:rPr lang="nl-NL" sz="2400" i="1" dirty="0" smtClean="0">
                <a:solidFill>
                  <a:srgbClr val="C00000"/>
                </a:solidFill>
              </a:rPr>
              <a:t>2018.</a:t>
            </a:r>
            <a:endParaRPr lang="en-US" sz="2400" dirty="0" smtClean="0">
              <a:solidFill>
                <a:srgbClr val="C00000"/>
              </a:solidFill>
            </a:endParaRPr>
          </a:p>
          <a:p>
            <a:pPr algn="just">
              <a:buNone/>
            </a:pPr>
            <a:endParaRPr lang="en-US" sz="2600"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bab956b1f44ef9d173162e10f4b27789">
  <xsd:schema xmlns:xsd="http://www.w3.org/2001/XMLSchema" xmlns:xs="http://www.w3.org/2001/XMLSchema" xmlns:p="http://schemas.microsoft.com/office/2006/metadata/properties" targetNamespace="http://schemas.microsoft.com/office/2006/metadata/properties" ma:root="true" ma:fieldsID="16eaa9825d2fedb5a83ac41ebe86c43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97006DB-8650-41ED-B3C1-1321EF85ED21}"/>
</file>

<file path=customXml/itemProps2.xml><?xml version="1.0" encoding="utf-8"?>
<ds:datastoreItem xmlns:ds="http://schemas.openxmlformats.org/officeDocument/2006/customXml" ds:itemID="{57ADFA89-FC01-407E-844F-BDEF587439E1}"/>
</file>

<file path=customXml/itemProps3.xml><?xml version="1.0" encoding="utf-8"?>
<ds:datastoreItem xmlns:ds="http://schemas.openxmlformats.org/officeDocument/2006/customXml" ds:itemID="{B35ED376-2F69-4716-B427-7B3D54F3EDD3}"/>
</file>

<file path=docProps/app.xml><?xml version="1.0" encoding="utf-8"?>
<Properties xmlns="http://schemas.openxmlformats.org/officeDocument/2006/extended-properties" xmlns:vt="http://schemas.openxmlformats.org/officeDocument/2006/docPropsVTypes">
  <Template>Opulent</Template>
  <TotalTime>594</TotalTime>
  <Words>2356</Words>
  <Application>Microsoft Office PowerPoint</Application>
  <PresentationFormat>On-screen Show (4:3)</PresentationFormat>
  <Paragraphs>86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TRỌNG TÂM CÔNG TÁC MẶT TRẬN THAM GIA XÂY DỰNG ĐẢNG, CHÍNH QUYỀN NĂM 2018   Chủ đề công tác năm là     “Tạo bước chuyển biến rõ nét trong giám sát, phản biện xã hội”  </vt:lpstr>
      <vt:lpstr>Nội dung công tác dân chủ- pháp luật</vt:lpstr>
      <vt:lpstr>Slide 3</vt:lpstr>
      <vt:lpstr>II. CÁC NỘI DUNG CỤ THỂ </vt:lpstr>
      <vt:lpstr>1. Công tác tham gia xây dựng chính sách pháp luật </vt:lpstr>
      <vt:lpstr>Slide 6</vt:lpstr>
      <vt:lpstr>2. Công tác tuyên truyền, phổ biến chính sách, pháp luật </vt:lpstr>
      <vt:lpstr>3. Công tác giám sát:  </vt:lpstr>
      <vt:lpstr>Slide 9</vt:lpstr>
      <vt:lpstr>3.2.Triển khai phối hợp giám sát việc thực hiện những nhiệm vụ, giải pháp chủ yếu nhằm cải thiện môi trường kinh doanh nâng cao năng lực cạnh tranh quốc gia trong lĩnh vực thuế, hải quan   - Các địa phương phối hợp triển khai xây dựng, ký kết Chương trình giám sát. - Tập trung giám sát việc thực hiện Nghị quyết số 19/NQ-CP ngày 18/3/2014 và Nghị quyết số 19/NQ-CP ngày 12/3/2015 của Chính phủ về những nhiệm vụ, giải pháp chủ yếu nhằm cải thiện môi trường kinh doanh, nâng cao năng lực cạnh tranh quốc gia.</vt:lpstr>
      <vt:lpstr>Slide 11</vt:lpstr>
      <vt:lpstr>Slide 12</vt:lpstr>
      <vt:lpstr>Slide 13</vt:lpstr>
      <vt:lpstr>Slide 14</vt:lpstr>
      <vt:lpstr>Slide 15</vt:lpstr>
      <vt:lpstr>3.8. Tăng cường hướng dẫn, chỉ đạo các hoạt động giám sát Ban TTND, Ban GSĐTCĐ ở cơ sở theo hướng dẫn của Thông tri số 25/TTr-MTTQ-BTT ngày 10/8/2017 của Ban Thường trực Ủy ban Trung ương Mặt trận Tổ quốc Việt Nam về hướng dẫn tổ chức và hoạt động của Ban Thanh tra nhân dân, Ban giám sát đầu tư của cộng đồng tại xã, phường, thị trấn.</vt:lpstr>
      <vt:lpstr>4. Công tác phản biện xã hội</vt:lpstr>
      <vt:lpstr>Đối với cấp tỉnh</vt:lpstr>
      <vt:lpstr>Đối với cấp huyện</vt:lpstr>
      <vt:lpstr>Đối với cấp xã</vt:lpstr>
      <vt:lpstr>5. Tổ chức tốt các cuộc tiếp xúc cử tri; phối hợp tổng hợp ý kiến, kiến nghị của cử tri và nhân dân</vt:lpstr>
      <vt:lpstr>Slide 22</vt:lpstr>
      <vt:lpstr>6. Công tác tiếp công dân và tham gia giải quyết khiếu nại, tố cáo</vt:lpstr>
      <vt:lpstr>7. Tích cực tham gia góp ý kiến xây dựng Đảng, xây dựng chính quyền</vt:lpstr>
      <vt:lpstr>8. Thực hiện Chương trình hành động của MTTQ Việt Nam thực hiện công tác phòng, chống tham nhũng, lãng phí giai đoạn 2018-2019</vt:lpstr>
      <vt:lpstr>III. Tổ chức thực hiện</vt:lpstr>
      <vt:lpstr>Tóm lại để tạo sự chuyển biến rõ nét giám sát, phản biện xã hội MTTQ Việt Nam phải làm gì</vt:lpstr>
      <vt:lpstr>Các văn bản hướng dẫn công tác Dân chủ- Pháp luật năm 2018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NHIỆM VỤ, BIỆN PHÁP CÔNG TÁC GIÁM SÁT, PHẢN BIỆN XÃ HỘI NĂM 2017</dc:title>
  <dc:creator>QuynhHien</dc:creator>
  <cp:lastModifiedBy>THUANdanchuPL</cp:lastModifiedBy>
  <cp:revision>98</cp:revision>
  <dcterms:created xsi:type="dcterms:W3CDTF">2017-03-26T01:45:23Z</dcterms:created>
  <dcterms:modified xsi:type="dcterms:W3CDTF">2018-02-23T04:30:40Z</dcterms:modified>
</cp:coreProperties>
</file>